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0"/>
  </p:sldMasterIdLst>
  <p:notesMasterIdLst>
    <p:notesMasterId r:id="rId88"/>
  </p:notesMasterIdLst>
  <p:sldIdLst>
    <p:sldId id="434" r:id="rId21"/>
    <p:sldId id="344" r:id="rId22"/>
    <p:sldId id="435" r:id="rId23"/>
    <p:sldId id="475" r:id="rId24"/>
    <p:sldId id="437" r:id="rId25"/>
    <p:sldId id="483" r:id="rId26"/>
    <p:sldId id="488" r:id="rId27"/>
    <p:sldId id="493" r:id="rId28"/>
    <p:sldId id="494" r:id="rId29"/>
    <p:sldId id="495" r:id="rId30"/>
    <p:sldId id="496" r:id="rId31"/>
    <p:sldId id="489" r:id="rId32"/>
    <p:sldId id="484" r:id="rId33"/>
    <p:sldId id="260" r:id="rId34"/>
    <p:sldId id="490" r:id="rId35"/>
    <p:sldId id="491" r:id="rId36"/>
    <p:sldId id="492" r:id="rId37"/>
    <p:sldId id="624" r:id="rId38"/>
    <p:sldId id="517" r:id="rId39"/>
    <p:sldId id="446" r:id="rId40"/>
    <p:sldId id="447" r:id="rId41"/>
    <p:sldId id="448" r:id="rId42"/>
    <p:sldId id="449" r:id="rId43"/>
    <p:sldId id="451" r:id="rId44"/>
    <p:sldId id="459" r:id="rId45"/>
    <p:sldId id="450" r:id="rId46"/>
    <p:sldId id="452" r:id="rId47"/>
    <p:sldId id="453" r:id="rId48"/>
    <p:sldId id="550" r:id="rId49"/>
    <p:sldId id="551" r:id="rId50"/>
    <p:sldId id="552" r:id="rId51"/>
    <p:sldId id="553" r:id="rId52"/>
    <p:sldId id="554" r:id="rId53"/>
    <p:sldId id="555" r:id="rId54"/>
    <p:sldId id="556" r:id="rId55"/>
    <p:sldId id="557" r:id="rId56"/>
    <p:sldId id="538" r:id="rId57"/>
    <p:sldId id="539" r:id="rId58"/>
    <p:sldId id="540" r:id="rId59"/>
    <p:sldId id="541" r:id="rId60"/>
    <p:sldId id="510" r:id="rId61"/>
    <p:sldId id="621" r:id="rId62"/>
    <p:sldId id="499" r:id="rId63"/>
    <p:sldId id="498" r:id="rId64"/>
    <p:sldId id="500" r:id="rId65"/>
    <p:sldId id="501" r:id="rId66"/>
    <p:sldId id="502" r:id="rId67"/>
    <p:sldId id="504" r:id="rId68"/>
    <p:sldId id="511" r:id="rId69"/>
    <p:sldId id="503" r:id="rId70"/>
    <p:sldId id="622" r:id="rId71"/>
    <p:sldId id="623" r:id="rId72"/>
    <p:sldId id="512" r:id="rId73"/>
    <p:sldId id="505" r:id="rId74"/>
    <p:sldId id="513" r:id="rId75"/>
    <p:sldId id="509" r:id="rId76"/>
    <p:sldId id="518" r:id="rId77"/>
    <p:sldId id="524" r:id="rId78"/>
    <p:sldId id="559" r:id="rId79"/>
    <p:sldId id="456" r:id="rId80"/>
    <p:sldId id="457" r:id="rId81"/>
    <p:sldId id="549" r:id="rId82"/>
    <p:sldId id="461" r:id="rId83"/>
    <p:sldId id="487" r:id="rId84"/>
    <p:sldId id="438" r:id="rId85"/>
    <p:sldId id="269" r:id="rId86"/>
    <p:sldId id="422" r:id="rId87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83E6A1-737D-CBF4-A5F5-33B37B52948F}" name="Jobbagy, Gergely" initials="JG" userId="S::gergely.jobbagy@sap.com::be422bca-04d0-4e6a-a21c-0c2ff1b411c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93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6.xml"/><Relationship Id="rId21" Type="http://schemas.openxmlformats.org/officeDocument/2006/relationships/slide" Target="slides/slide1.xml"/><Relationship Id="rId42" Type="http://schemas.openxmlformats.org/officeDocument/2006/relationships/slide" Target="slides/slide22.xml"/><Relationship Id="rId47" Type="http://schemas.openxmlformats.org/officeDocument/2006/relationships/slide" Target="slides/slide27.xml"/><Relationship Id="rId63" Type="http://schemas.openxmlformats.org/officeDocument/2006/relationships/slide" Target="slides/slide43.xml"/><Relationship Id="rId68" Type="http://schemas.openxmlformats.org/officeDocument/2006/relationships/slide" Target="slides/slide48.xml"/><Relationship Id="rId84" Type="http://schemas.openxmlformats.org/officeDocument/2006/relationships/slide" Target="slides/slide64.xml"/><Relationship Id="rId89" Type="http://schemas.openxmlformats.org/officeDocument/2006/relationships/presProps" Target="presProps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53" Type="http://schemas.openxmlformats.org/officeDocument/2006/relationships/slide" Target="slides/slide33.xml"/><Relationship Id="rId58" Type="http://schemas.openxmlformats.org/officeDocument/2006/relationships/slide" Target="slides/slide38.xml"/><Relationship Id="rId74" Type="http://schemas.openxmlformats.org/officeDocument/2006/relationships/slide" Target="slides/slide54.xml"/><Relationship Id="rId79" Type="http://schemas.openxmlformats.org/officeDocument/2006/relationships/slide" Target="slides/slide59.xml"/><Relationship Id="rId5" Type="http://schemas.openxmlformats.org/officeDocument/2006/relationships/customXml" Target="../customXml/item5.xml"/><Relationship Id="rId90" Type="http://schemas.openxmlformats.org/officeDocument/2006/relationships/viewProps" Target="viewProps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43" Type="http://schemas.openxmlformats.org/officeDocument/2006/relationships/slide" Target="slides/slide23.xml"/><Relationship Id="rId48" Type="http://schemas.openxmlformats.org/officeDocument/2006/relationships/slide" Target="slides/slide28.xml"/><Relationship Id="rId64" Type="http://schemas.openxmlformats.org/officeDocument/2006/relationships/slide" Target="slides/slide44.xml"/><Relationship Id="rId69" Type="http://schemas.openxmlformats.org/officeDocument/2006/relationships/slide" Target="slides/slide49.xml"/><Relationship Id="rId8" Type="http://schemas.openxmlformats.org/officeDocument/2006/relationships/customXml" Target="../customXml/item8.xml"/><Relationship Id="rId51" Type="http://schemas.openxmlformats.org/officeDocument/2006/relationships/slide" Target="slides/slide31.xml"/><Relationship Id="rId72" Type="http://schemas.openxmlformats.org/officeDocument/2006/relationships/slide" Target="slides/slide52.xml"/><Relationship Id="rId80" Type="http://schemas.openxmlformats.org/officeDocument/2006/relationships/slide" Target="slides/slide60.xml"/><Relationship Id="rId85" Type="http://schemas.openxmlformats.org/officeDocument/2006/relationships/slide" Target="slides/slide65.xml"/><Relationship Id="rId9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slide" Target="slides/slide26.xml"/><Relationship Id="rId59" Type="http://schemas.openxmlformats.org/officeDocument/2006/relationships/slide" Target="slides/slide39.xml"/><Relationship Id="rId67" Type="http://schemas.openxmlformats.org/officeDocument/2006/relationships/slide" Target="slides/slide47.xml"/><Relationship Id="rId20" Type="http://schemas.openxmlformats.org/officeDocument/2006/relationships/slideMaster" Target="slideMasters/slideMaster1.xml"/><Relationship Id="rId41" Type="http://schemas.openxmlformats.org/officeDocument/2006/relationships/slide" Target="slides/slide21.xml"/><Relationship Id="rId54" Type="http://schemas.openxmlformats.org/officeDocument/2006/relationships/slide" Target="slides/slide34.xml"/><Relationship Id="rId62" Type="http://schemas.openxmlformats.org/officeDocument/2006/relationships/slide" Target="slides/slide42.xml"/><Relationship Id="rId70" Type="http://schemas.openxmlformats.org/officeDocument/2006/relationships/slide" Target="slides/slide50.xml"/><Relationship Id="rId75" Type="http://schemas.openxmlformats.org/officeDocument/2006/relationships/slide" Target="slides/slide55.xml"/><Relationship Id="rId83" Type="http://schemas.openxmlformats.org/officeDocument/2006/relationships/slide" Target="slides/slide63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49" Type="http://schemas.openxmlformats.org/officeDocument/2006/relationships/slide" Target="slides/slide29.xml"/><Relationship Id="rId57" Type="http://schemas.openxmlformats.org/officeDocument/2006/relationships/slide" Target="slides/slide37.xml"/><Relationship Id="rId10" Type="http://schemas.openxmlformats.org/officeDocument/2006/relationships/customXml" Target="../customXml/item10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52" Type="http://schemas.openxmlformats.org/officeDocument/2006/relationships/slide" Target="slides/slide32.xml"/><Relationship Id="rId60" Type="http://schemas.openxmlformats.org/officeDocument/2006/relationships/slide" Target="slides/slide40.xml"/><Relationship Id="rId65" Type="http://schemas.openxmlformats.org/officeDocument/2006/relationships/slide" Target="slides/slide45.xml"/><Relationship Id="rId73" Type="http://schemas.openxmlformats.org/officeDocument/2006/relationships/slide" Target="slides/slide53.xml"/><Relationship Id="rId78" Type="http://schemas.openxmlformats.org/officeDocument/2006/relationships/slide" Target="slides/slide58.xml"/><Relationship Id="rId81" Type="http://schemas.openxmlformats.org/officeDocument/2006/relationships/slide" Target="slides/slide61.xml"/><Relationship Id="rId86" Type="http://schemas.openxmlformats.org/officeDocument/2006/relationships/slide" Target="slides/slide66.xml"/><Relationship Id="rId94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19.xml"/><Relationship Id="rId34" Type="http://schemas.openxmlformats.org/officeDocument/2006/relationships/slide" Target="slides/slide14.xml"/><Relationship Id="rId50" Type="http://schemas.openxmlformats.org/officeDocument/2006/relationships/slide" Target="slides/slide30.xml"/><Relationship Id="rId55" Type="http://schemas.openxmlformats.org/officeDocument/2006/relationships/slide" Target="slides/slide35.xml"/><Relationship Id="rId76" Type="http://schemas.openxmlformats.org/officeDocument/2006/relationships/slide" Target="slides/slide56.xml"/><Relationship Id="rId7" Type="http://schemas.openxmlformats.org/officeDocument/2006/relationships/customXml" Target="../customXml/item7.xml"/><Relationship Id="rId71" Type="http://schemas.openxmlformats.org/officeDocument/2006/relationships/slide" Target="slides/slide51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slide" Target="slides/slide9.xml"/><Relationship Id="rId24" Type="http://schemas.openxmlformats.org/officeDocument/2006/relationships/slide" Target="slides/slide4.xml"/><Relationship Id="rId40" Type="http://schemas.openxmlformats.org/officeDocument/2006/relationships/slide" Target="slides/slide20.xml"/><Relationship Id="rId45" Type="http://schemas.openxmlformats.org/officeDocument/2006/relationships/slide" Target="slides/slide25.xml"/><Relationship Id="rId66" Type="http://schemas.openxmlformats.org/officeDocument/2006/relationships/slide" Target="slides/slide46.xml"/><Relationship Id="rId87" Type="http://schemas.openxmlformats.org/officeDocument/2006/relationships/slide" Target="slides/slide67.xml"/><Relationship Id="rId61" Type="http://schemas.openxmlformats.org/officeDocument/2006/relationships/slide" Target="slides/slide41.xml"/><Relationship Id="rId82" Type="http://schemas.openxmlformats.org/officeDocument/2006/relationships/slide" Target="slides/slide6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56" Type="http://schemas.openxmlformats.org/officeDocument/2006/relationships/slide" Target="slides/slide36.xml"/><Relationship Id="rId77" Type="http://schemas.openxmlformats.org/officeDocument/2006/relationships/slide" Target="slides/slide5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haly, Krisztian" userId="e193a088-ae0e-4c4f-bd52-c7e027d42371" providerId="ADAL" clId="{1708A0DE-705E-4C92-B887-CE3869E2D395}"/>
    <pc:docChg chg="undo custSel modSld">
      <pc:chgData name="Mihaly, Krisztian" userId="e193a088-ae0e-4c4f-bd52-c7e027d42371" providerId="ADAL" clId="{1708A0DE-705E-4C92-B887-CE3869E2D395}" dt="2026-04-16T10:37:42.832" v="106" actId="790"/>
      <pc:docMkLst>
        <pc:docMk/>
      </pc:docMkLst>
      <pc:sldChg chg="modSp mod">
        <pc:chgData name="Mihaly, Krisztian" userId="e193a088-ae0e-4c4f-bd52-c7e027d42371" providerId="ADAL" clId="{1708A0DE-705E-4C92-B887-CE3869E2D395}" dt="2026-04-16T06:56:35.363" v="58" actId="20577"/>
        <pc:sldMkLst>
          <pc:docMk/>
          <pc:sldMk cId="1786748081" sldId="434"/>
        </pc:sldMkLst>
        <pc:spChg chg="mod">
          <ac:chgData name="Mihaly, Krisztian" userId="e193a088-ae0e-4c4f-bd52-c7e027d42371" providerId="ADAL" clId="{1708A0DE-705E-4C92-B887-CE3869E2D395}" dt="2026-04-16T06:56:35.363" v="58" actId="20577"/>
          <ac:spMkLst>
            <pc:docMk/>
            <pc:sldMk cId="1786748081" sldId="434"/>
            <ac:spMk id="7" creationId="{7A13FE46-AA27-4A3C-984E-B89D1316E4C5}"/>
          </ac:spMkLst>
        </pc:spChg>
      </pc:sldChg>
      <pc:sldChg chg="modSp mod">
        <pc:chgData name="Mihaly, Krisztian" userId="e193a088-ae0e-4c4f-bd52-c7e027d42371" providerId="ADAL" clId="{1708A0DE-705E-4C92-B887-CE3869E2D395}" dt="2026-04-16T10:35:35.217" v="72" actId="790"/>
        <pc:sldMkLst>
          <pc:docMk/>
          <pc:sldMk cId="3645437226" sldId="475"/>
        </pc:sldMkLst>
        <pc:spChg chg="mod">
          <ac:chgData name="Mihaly, Krisztian" userId="e193a088-ae0e-4c4f-bd52-c7e027d42371" providerId="ADAL" clId="{1708A0DE-705E-4C92-B887-CE3869E2D395}" dt="2026-04-16T10:35:35.217" v="72" actId="790"/>
          <ac:spMkLst>
            <pc:docMk/>
            <pc:sldMk cId="3645437226" sldId="475"/>
            <ac:spMk id="2" creationId="{E72015B5-57D6-4F49-82C6-35266F183DCD}"/>
          </ac:spMkLst>
        </pc:spChg>
        <pc:spChg chg="mod">
          <ac:chgData name="Mihaly, Krisztian" userId="e193a088-ae0e-4c4f-bd52-c7e027d42371" providerId="ADAL" clId="{1708A0DE-705E-4C92-B887-CE3869E2D395}" dt="2026-04-16T10:35:35.217" v="72" actId="790"/>
          <ac:spMkLst>
            <pc:docMk/>
            <pc:sldMk cId="3645437226" sldId="475"/>
            <ac:spMk id="3" creationId="{02956799-DE77-44AC-B41F-E9A17A89B24D}"/>
          </ac:spMkLst>
        </pc:spChg>
        <pc:spChg chg="mod">
          <ac:chgData name="Mihaly, Krisztian" userId="e193a088-ae0e-4c4f-bd52-c7e027d42371" providerId="ADAL" clId="{1708A0DE-705E-4C92-B887-CE3869E2D395}" dt="2026-04-16T10:35:35.217" v="72" actId="790"/>
          <ac:spMkLst>
            <pc:docMk/>
            <pc:sldMk cId="3645437226" sldId="475"/>
            <ac:spMk id="4" creationId="{0B73C0B2-6710-4188-A28C-977599134AB5}"/>
          </ac:spMkLst>
        </pc:spChg>
      </pc:sldChg>
      <pc:sldChg chg="modSp mod">
        <pc:chgData name="Mihaly, Krisztian" userId="e193a088-ae0e-4c4f-bd52-c7e027d42371" providerId="ADAL" clId="{1708A0DE-705E-4C92-B887-CE3869E2D395}" dt="2026-04-16T10:36:08.691" v="85" actId="313"/>
        <pc:sldMkLst>
          <pc:docMk/>
          <pc:sldMk cId="1427896015" sldId="483"/>
        </pc:sldMkLst>
        <pc:spChg chg="mod">
          <ac:chgData name="Mihaly, Krisztian" userId="e193a088-ae0e-4c4f-bd52-c7e027d42371" providerId="ADAL" clId="{1708A0DE-705E-4C92-B887-CE3869E2D395}" dt="2026-04-16T06:58:50.776" v="71" actId="790"/>
          <ac:spMkLst>
            <pc:docMk/>
            <pc:sldMk cId="1427896015" sldId="483"/>
            <ac:spMk id="2" creationId="{D823D814-54D7-4633-9E07-A37D8B5560EF}"/>
          </ac:spMkLst>
        </pc:spChg>
        <pc:spChg chg="mod">
          <ac:chgData name="Mihaly, Krisztian" userId="e193a088-ae0e-4c4f-bd52-c7e027d42371" providerId="ADAL" clId="{1708A0DE-705E-4C92-B887-CE3869E2D395}" dt="2026-04-16T10:36:08.691" v="85" actId="313"/>
          <ac:spMkLst>
            <pc:docMk/>
            <pc:sldMk cId="1427896015" sldId="483"/>
            <ac:spMk id="3" creationId="{E0BB4EBC-E960-4DC0-8FB7-A028A405AAE3}"/>
          </ac:spMkLst>
        </pc:spChg>
        <pc:spChg chg="mod">
          <ac:chgData name="Mihaly, Krisztian" userId="e193a088-ae0e-4c4f-bd52-c7e027d42371" providerId="ADAL" clId="{1708A0DE-705E-4C92-B887-CE3869E2D395}" dt="2026-04-16T06:58:50.776" v="71" actId="790"/>
          <ac:spMkLst>
            <pc:docMk/>
            <pc:sldMk cId="1427896015" sldId="483"/>
            <ac:spMk id="4" creationId="{4ECD2ACA-A8E2-4639-BC34-4EE794E38F06}"/>
          </ac:spMkLst>
        </pc:spChg>
        <pc:spChg chg="mod">
          <ac:chgData name="Mihaly, Krisztian" userId="e193a088-ae0e-4c4f-bd52-c7e027d42371" providerId="ADAL" clId="{1708A0DE-705E-4C92-B887-CE3869E2D395}" dt="2026-04-16T06:58:50.776" v="71" actId="790"/>
          <ac:spMkLst>
            <pc:docMk/>
            <pc:sldMk cId="1427896015" sldId="483"/>
            <ac:spMk id="6" creationId="{03AF1607-D7AC-4767-A64F-B1575BFBCE73}"/>
          </ac:spMkLst>
        </pc:spChg>
      </pc:sldChg>
      <pc:sldChg chg="modSp mod">
        <pc:chgData name="Mihaly, Krisztian" userId="e193a088-ae0e-4c4f-bd52-c7e027d42371" providerId="ADAL" clId="{1708A0DE-705E-4C92-B887-CE3869E2D395}" dt="2026-04-16T10:37:42.832" v="106" actId="790"/>
        <pc:sldMkLst>
          <pc:docMk/>
          <pc:sldMk cId="2342189184" sldId="488"/>
        </pc:sldMkLst>
        <pc:spChg chg="mod">
          <ac:chgData name="Mihaly, Krisztian" userId="e193a088-ae0e-4c4f-bd52-c7e027d42371" providerId="ADAL" clId="{1708A0DE-705E-4C92-B887-CE3869E2D395}" dt="2026-04-16T10:37:42.832" v="106" actId="790"/>
          <ac:spMkLst>
            <pc:docMk/>
            <pc:sldMk cId="2342189184" sldId="488"/>
            <ac:spMk id="3" creationId="{E0BB4EBC-E960-4DC0-8FB7-A028A405AAE3}"/>
          </ac:spMkLst>
        </pc:spChg>
        <pc:spChg chg="mod">
          <ac:chgData name="Mihaly, Krisztian" userId="e193a088-ae0e-4c4f-bd52-c7e027d42371" providerId="ADAL" clId="{1708A0DE-705E-4C92-B887-CE3869E2D395}" dt="2026-04-16T10:37:24.207" v="105" actId="113"/>
          <ac:spMkLst>
            <pc:docMk/>
            <pc:sldMk cId="2342189184" sldId="488"/>
            <ac:spMk id="10" creationId="{9C2BCE1C-3ADE-41E4-A571-E55A04051BFB}"/>
          </ac:spMkLst>
        </pc:spChg>
      </pc:sldChg>
      <pc:sldChg chg="modSp mod">
        <pc:chgData name="Mihaly, Krisztian" userId="e193a088-ae0e-4c4f-bd52-c7e027d42371" providerId="ADAL" clId="{1708A0DE-705E-4C92-B887-CE3869E2D395}" dt="2026-04-16T06:55:26.307" v="6" actId="20577"/>
        <pc:sldMkLst>
          <pc:docMk/>
          <pc:sldMk cId="4029290995" sldId="624"/>
        </pc:sldMkLst>
        <pc:spChg chg="mod">
          <ac:chgData name="Mihaly, Krisztian" userId="e193a088-ae0e-4c4f-bd52-c7e027d42371" providerId="ADAL" clId="{1708A0DE-705E-4C92-B887-CE3869E2D395}" dt="2026-04-16T06:55:26.307" v="6" actId="20577"/>
          <ac:spMkLst>
            <pc:docMk/>
            <pc:sldMk cId="4029290995" sldId="624"/>
            <ac:spMk id="2" creationId="{60A3A26C-A9AE-D644-83DC-453D147711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E4400-86B6-4408-8740-CC0A862D0BCD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ABA86-13A4-40D6-B1D8-F43D4C1B8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3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1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67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6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8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74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6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82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50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7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56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Image Placeholder 8"/>
          <p:cNvSpPr>
            <a:spLocks noGrp="1" noRot="1" noChangeAspect="1"/>
          </p:cNvSpPr>
          <p:nvPr>
            <p:ph type="sldImg"/>
          </p:nvPr>
        </p:nvSpPr>
        <p:spPr>
          <a:xfrm>
            <a:off x="547688" y="612775"/>
            <a:ext cx="5762625" cy="3241675"/>
          </a:xfrm>
        </p:spPr>
      </p:sp>
      <p:sp>
        <p:nvSpPr>
          <p:cNvPr id="10" name="Notes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1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42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4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271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901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15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94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21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21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669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05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769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39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3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04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3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49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19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3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656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47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148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64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5967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39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376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203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915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11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209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90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0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149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496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637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655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06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5396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491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6376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1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0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4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3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D314-D47D-4D39-A8BE-68BDA8F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950-ECE4-4BED-9642-7B32CDE8F672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5880-19F7-4F08-A54C-B26B474C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1DF9-F12A-4161-9C6F-7D0144B6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517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3F9D3-B151-4118-9107-A738476AF5EE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380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1779-E9C3-4F9D-9EC8-45B4EF47A792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591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8" y="1620000"/>
            <a:ext cx="11183565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23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8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10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with Pictogra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833643" name="SAP Logo Placeholer" descr="{&quot;templafy&quot;:{&quot;id&quot;:&quot;839834d7-1dbc-423e-8933-852387f37d5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117" y="6053328"/>
            <a:ext cx="2207861" cy="532020"/>
          </a:xfrm>
          <a:prstGeom prst="rect">
            <a:avLst/>
          </a:prstGeom>
        </p:spPr>
      </p:pic>
      <p:sp>
        <p:nvSpPr>
          <p:cNvPr id="12" name="Partner Logo Placeholder">
            <a:extLst>
              <a:ext uri="{FF2B5EF4-FFF2-40B4-BE49-F238E27FC236}">
                <a16:creationId xmlns:a16="http://schemas.microsoft.com/office/drawing/2014/main" id="{CDF488C1-3A47-E949-B29F-E38211D2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82501" y="6161088"/>
            <a:ext cx="953840" cy="417512"/>
          </a:xfrm>
        </p:spPr>
        <p:txBody>
          <a:bodyPr anchor="ctr" anchorCtr="0">
            <a:noAutofit/>
          </a:bodyPr>
          <a:lstStyle>
            <a:lvl1pPr algn="ctr">
              <a:spcBef>
                <a:spcPts val="0"/>
              </a:spcBef>
              <a:defRPr sz="900"/>
            </a:lvl1pPr>
          </a:lstStyle>
          <a:p>
            <a:r>
              <a:rPr lang="en-US" dirty="0"/>
              <a:t>Add partner </a:t>
            </a:r>
            <a:br>
              <a:rPr lang="en-US" dirty="0"/>
            </a:br>
            <a:r>
              <a:rPr lang="en-US" dirty="0"/>
              <a:t>logo and alt text</a:t>
            </a:r>
          </a:p>
        </p:txBody>
      </p:sp>
      <p:sp>
        <p:nvSpPr>
          <p:cNvPr id="7" name="Pictogram Placeholder"/>
          <p:cNvSpPr>
            <a:spLocks noGrp="1"/>
          </p:cNvSpPr>
          <p:nvPr>
            <p:ph type="pic" sz="quarter" idx="16"/>
          </p:nvPr>
        </p:nvSpPr>
        <p:spPr>
          <a:xfrm>
            <a:off x="6953044" y="963000"/>
            <a:ext cx="4930716" cy="4932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e-DE" dirty="0"/>
          </a:p>
        </p:txBody>
      </p:sp>
      <p:sp>
        <p:nvSpPr>
          <p:cNvPr id="8" name="Title"/>
          <p:cNvSpPr>
            <a:spLocks noGrp="1"/>
          </p:cNvSpPr>
          <p:nvPr>
            <p:ph type="title" hasCustomPrompt="1"/>
          </p:nvPr>
        </p:nvSpPr>
        <p:spPr>
          <a:xfrm>
            <a:off x="287926" y="2706317"/>
            <a:ext cx="6370341" cy="99719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599"/>
            </a:lvl1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 and Here</a:t>
            </a:r>
            <a:endParaRPr lang="de-DE" sz="35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99513362" name="Acquired Company Logo Placeholder" descr="{&quot;templafy&quot;:{&quot;id&quot;:&quot;0188141d-6591-4c2c-be48-6591fc28c2b0&quot;}}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6" y="2139633"/>
            <a:ext cx="4124850" cy="266010"/>
          </a:xfrm>
          <a:prstGeom prst="rect">
            <a:avLst/>
          </a:prstGeom>
        </p:spPr>
      </p:pic>
      <p:sp>
        <p:nvSpPr>
          <p:cNvPr id="9" name="TextBox 8" descr="{&quot;templafy&quot;:{&quot;id&quot;:&quot;20433379-c73a-47d0-92f9-2bdc28863cb5&quot;}}">
            <a:extLst>
              <a:ext uri="{FF2B5EF4-FFF2-40B4-BE49-F238E27FC236}">
                <a16:creationId xmlns:a16="http://schemas.microsoft.com/office/drawing/2014/main" id="{98E5DEB1-9722-40B6-89CC-20C572BA33F7}"/>
              </a:ext>
            </a:extLst>
          </p:cNvPr>
          <p:cNvSpPr txBox="1"/>
          <p:nvPr userDrawn="1"/>
        </p:nvSpPr>
        <p:spPr>
          <a:xfrm>
            <a:off x="282501" y="5080814"/>
            <a:ext cx="4984814" cy="252000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32897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704">
          <p15:clr>
            <a:srgbClr val="FBAE40"/>
          </p15:clr>
        </p15:guide>
        <p15:guide id="3" pos="4196">
          <p15:clr>
            <a:srgbClr val="FBAE40"/>
          </p15:clr>
        </p15:guide>
        <p15:guide id="4" orient="horz" pos="2688">
          <p15:clr>
            <a:srgbClr val="FBAE40"/>
          </p15:clr>
        </p15:guide>
        <p15:guide id="5" orient="horz" pos="2335">
          <p15:clr>
            <a:srgbClr val="FBAE40"/>
          </p15:clr>
        </p15:guide>
        <p15:guide id="6" orient="horz" pos="2960">
          <p15:clr>
            <a:srgbClr val="FBAE40"/>
          </p15:clr>
        </p15:guide>
        <p15:guide id="7" orient="horz" pos="41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genda items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11182288" cy="4716000"/>
          </a:xfrm>
        </p:spPr>
        <p:txBody>
          <a:bodyPr>
            <a:normAutofit/>
          </a:bodyPr>
          <a:lstStyle>
            <a:lvl1pPr marL="0" marR="0" indent="0" algn="l" defTabSz="1088231" rtl="0" eaLnBrk="1" fontAlgn="auto" latinLnBrk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999" b="0"/>
            </a:lvl1pPr>
            <a:lvl2pPr marL="179910" marR="0" indent="-179910" algn="l" defTabSz="1088231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tabLst/>
              <a:defRPr sz="1799"/>
            </a:lvl2pPr>
            <a:lvl3pPr marL="359820" marR="0" indent="-179298" algn="l" defTabSz="1088231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–"/>
              <a:tabLst/>
              <a:defRPr sz="1799" baseline="0"/>
            </a:lvl3pPr>
            <a:lvl4pPr marL="539730" marR="0" indent="-179910" algn="l" defTabSz="1088231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ourier New" pitchFamily="49" charset="0"/>
              <a:buChar char="o"/>
              <a:tabLst/>
              <a:defRPr sz="16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/>
              <a:t>Agenda Item/Divider Headline</a:t>
            </a:r>
          </a:p>
          <a:p>
            <a:pPr lvl="1"/>
            <a:r>
              <a:rPr lang="en-US" dirty="0"/>
              <a:t>Details</a:t>
            </a:r>
          </a:p>
        </p:txBody>
      </p:sp>
      <p:sp>
        <p:nvSpPr>
          <p:cNvPr id="3" name="Agenda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44132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1020">
          <p15:clr>
            <a:srgbClr val="FBAE40"/>
          </p15:clr>
        </p15:guide>
        <p15:guide id="3" pos="7364">
          <p15:clr>
            <a:srgbClr val="FBAE40"/>
          </p15:clr>
        </p15:guide>
        <p15:guide id="4" orient="horz" pos="316">
          <p15:clr>
            <a:srgbClr val="FBAE40"/>
          </p15:clr>
        </p15:guide>
        <p15:guide id="5" orient="horz" pos="551">
          <p15:clr>
            <a:srgbClr val="FBAE40"/>
          </p15:clr>
        </p15:guide>
        <p15:guide id="6" orient="horz" pos="399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5059" y="252000"/>
            <a:ext cx="4066941" cy="6606000"/>
          </a:xfrm>
          <a:solidFill>
            <a:schemeClr val="tx2">
              <a:alpha val="70000"/>
            </a:schemeClr>
          </a:solidFill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03868" y="1620000"/>
            <a:ext cx="7090154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709015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2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ote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800000"/>
            <a:ext cx="11182288" cy="3285032"/>
          </a:xfrm>
        </p:spPr>
        <p:txBody>
          <a:bodyPr/>
          <a:lstStyle>
            <a:lvl1pPr marL="395802" indent="-395802">
              <a:lnSpc>
                <a:spcPct val="90000"/>
              </a:lnSpc>
              <a:spcBef>
                <a:spcPts val="600"/>
              </a:spcBef>
              <a:defRPr sz="5997" b="1">
                <a:solidFill>
                  <a:schemeClr val="tx1"/>
                </a:solidFill>
              </a:defRPr>
            </a:lvl1pPr>
            <a:lvl2pPr marL="395802" indent="0">
              <a:buNone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/>
              <a:t>“Quote goes here </a:t>
            </a:r>
            <a:br>
              <a:rPr lang="en-US" noProof="0" dirty="0"/>
            </a:br>
            <a:r>
              <a:rPr lang="en-US" noProof="0" dirty="0"/>
              <a:t>and here.”</a:t>
            </a:r>
          </a:p>
          <a:p>
            <a:pPr lvl="1"/>
            <a:r>
              <a:rPr lang="en-US" noProof="0" dirty="0"/>
              <a:t>Source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90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- column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869" y="1620000"/>
            <a:ext cx="5326613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- column 1"/>
          <p:cNvSpPr>
            <a:spLocks noGrp="1"/>
          </p:cNvSpPr>
          <p:nvPr>
            <p:ph type="body" sz="quarter" idx="11" hasCustomPrompt="1"/>
          </p:nvPr>
        </p:nvSpPr>
        <p:spPr>
          <a:xfrm>
            <a:off x="6360820" y="1620000"/>
            <a:ext cx="5326613" cy="423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1118356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7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85E2D-C373-4A36-9A87-753582B3E946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236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4911-999B-483F-B691-052567B248D9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898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CC26-066B-450E-9AA8-4304E4AB8FEA}" type="datetime1">
              <a:rPr lang="LID4096" smtClean="0"/>
              <a:t>04/16/2026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52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4F369-E803-4AF8-B23A-9009148656C1}" type="datetime1">
              <a:rPr lang="LID4096" smtClean="0"/>
              <a:t>04/16/2026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45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BB31-550D-4704-8260-CDF31B523CEA}" type="datetime1">
              <a:rPr lang="LID4096" smtClean="0"/>
              <a:t>04/16/2026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567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871-BAB9-4A6E-B852-FE92C20603F2}" type="datetime1">
              <a:rPr lang="LID4096" smtClean="0"/>
              <a:t>04/16/2026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517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A9B0E-9DDF-4888-BD0A-082AB4CA8351}" type="datetime1">
              <a:rPr lang="LID4096" smtClean="0"/>
              <a:t>04/16/2026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11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B464-CA90-4D1E-9D5E-31861DFDB521}" type="datetime1">
              <a:rPr lang="LID4096" smtClean="0"/>
              <a:t>04/16/2026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71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A4ADC-DF16-421E-BF29-B8915D62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45EF3-C534-4AAE-816B-DF475916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95AB-5FC2-4590-B1EB-974D77F22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6F49-BA07-4035-82BD-270AC5C76B38}" type="datetime1">
              <a:rPr lang="LID4096" smtClean="0"/>
              <a:t>04/16/2026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5FEB-90C8-4B95-A2AB-450FD3191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399B8-9A83-4171-8FF9-9ABFDD84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83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6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QeClR5qhUI_jkEnQV3LQOoY73SbySWyA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utation_testing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ap.com/2015/01/05/abap-test-double-framework-an-introduction/" TargetMode="External"/><Relationship Id="rId2" Type="http://schemas.openxmlformats.org/officeDocument/2006/relationships/hyperlink" Target="https://help.sap.com/doc/abapdocu_latest_index_htm/latest/en-US/index.htm?file=abenabap.htm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googletesting.blogspot.in/2008/08/by-miko-hevery-so-you-decided-to.html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martinfowler.com/articles/injection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hyperlink" Target="https://www.youtube.com/watch?v=4cVZvoFGJTU" TargetMode="External"/><Relationship Id="rId4" Type="http://schemas.openxmlformats.org/officeDocument/2006/relationships/hyperlink" Target="https://www.google.de/?gws_rd=ssl#q=writing+testable+code" TargetMode="Externa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 descr="Partner logo placeholder">
            <a:extLst>
              <a:ext uri="{FF2B5EF4-FFF2-40B4-BE49-F238E27FC236}">
                <a16:creationId xmlns:a16="http://schemas.microsoft.com/office/drawing/2014/main" id="{27A638D5-04EB-9540-9CA1-C0B2E61FFA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7" name="TextBox 6" descr="{&quot;templafy&quot;:{&quot;id&quot;:&quot;46b733b2-e1da-4f7f-abf5-5578d8233936&quot;}}">
            <a:extLst>
              <a:ext uri="{FF2B5EF4-FFF2-40B4-BE49-F238E27FC236}">
                <a16:creationId xmlns:a16="http://schemas.microsoft.com/office/drawing/2014/main" id="{7A13FE46-AA27-4A3C-984E-B89D1316E4C5}"/>
              </a:ext>
            </a:extLst>
          </p:cNvPr>
          <p:cNvSpPr txBox="1"/>
          <p:nvPr/>
        </p:nvSpPr>
        <p:spPr>
          <a:xfrm>
            <a:off x="287925" y="4274556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hu-HU" sz="1400" dirty="0"/>
              <a:t>Krisztián dr. Mihály</a:t>
            </a:r>
            <a:r>
              <a:rPr lang="en-US" sz="1400" dirty="0"/>
              <a:t>, SAP</a:t>
            </a:r>
            <a:endParaRPr lang="hu-HU" sz="1400" dirty="0"/>
          </a:p>
          <a:p>
            <a:pPr algn="l"/>
            <a:r>
              <a:rPr lang="hu-HU" sz="1400" dirty="0"/>
              <a:t>Tamás Szántai, SAP</a:t>
            </a:r>
            <a:endParaRPr lang="en-US" sz="1400" dirty="0"/>
          </a:p>
        </p:txBody>
      </p:sp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r>
              <a:rPr lang="hu-HU" dirty="0"/>
              <a:t>Test automation in ABAP</a:t>
            </a:r>
            <a:endParaRPr lang="de-DE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8674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BB915-DFC5-784B-B317-046F4536E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739" y="1629095"/>
            <a:ext cx="4720137" cy="4228899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Advantages</a:t>
            </a:r>
          </a:p>
          <a:p>
            <a:pPr marL="638121" lvl="2" indent="-180921"/>
            <a:r>
              <a:rPr lang="en-US" dirty="0"/>
              <a:t>Can be built during development</a:t>
            </a:r>
          </a:p>
          <a:p>
            <a:pPr marL="638121" lvl="2" indent="-180921"/>
            <a:r>
              <a:rPr lang="en-US" dirty="0"/>
              <a:t>Isolated from the environment</a:t>
            </a:r>
          </a:p>
          <a:p>
            <a:pPr marL="638121" lvl="2" indent="-180921"/>
            <a:r>
              <a:rPr lang="en-US" dirty="0"/>
              <a:t>Fast</a:t>
            </a:r>
          </a:p>
          <a:p>
            <a:pPr marL="638121" lvl="2" indent="-180921"/>
            <a:r>
              <a:rPr lang="en-US" dirty="0"/>
              <a:t>Error analysis easy</a:t>
            </a:r>
          </a:p>
          <a:p>
            <a:pPr marL="638121" lvl="2" indent="-180921"/>
            <a:r>
              <a:rPr lang="en-US" dirty="0"/>
              <a:t>Stable</a:t>
            </a:r>
          </a:p>
          <a:p>
            <a:pPr marL="638121" lvl="2" indent="-180921"/>
            <a:r>
              <a:rPr lang="en-US" dirty="0"/>
              <a:t>Low maintenance</a:t>
            </a:r>
          </a:p>
          <a:p>
            <a:r>
              <a:rPr lang="en-US" dirty="0"/>
              <a:t>Disadvantage</a:t>
            </a:r>
          </a:p>
          <a:p>
            <a:pPr marL="638121" lvl="2" indent="-180921"/>
            <a:r>
              <a:rPr lang="en-US" dirty="0"/>
              <a:t>Tests run in simulated environment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A5AB40-79AD-5546-8599-AA5709E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51" y="518106"/>
            <a:ext cx="709015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and Motivation </a:t>
            </a:r>
            <a:br>
              <a:rPr lang="en-US" dirty="0"/>
            </a:br>
            <a:r>
              <a:rPr lang="en-US" sz="1799" dirty="0"/>
              <a:t>Unit tests</a:t>
            </a:r>
            <a:endParaRPr lang="en-US" b="0" dirty="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gray">
          <a:xfrm>
            <a:off x="8752990" y="3390343"/>
            <a:ext cx="1402435" cy="13770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ATDD</a:t>
            </a:r>
          </a:p>
        </p:txBody>
      </p:sp>
      <p:sp>
        <p:nvSpPr>
          <p:cNvPr id="26" name="Freeform 16"/>
          <p:cNvSpPr>
            <a:spLocks/>
          </p:cNvSpPr>
          <p:nvPr/>
        </p:nvSpPr>
        <p:spPr bwMode="gray">
          <a:xfrm>
            <a:off x="9898751" y="4281906"/>
            <a:ext cx="1316263" cy="1373307"/>
          </a:xfrm>
          <a:custGeom>
            <a:avLst/>
            <a:gdLst/>
            <a:ahLst/>
            <a:cxnLst>
              <a:cxn ang="0">
                <a:pos x="327" y="142"/>
              </a:cxn>
              <a:cxn ang="0">
                <a:pos x="502" y="142"/>
              </a:cxn>
              <a:cxn ang="0">
                <a:pos x="502" y="649"/>
              </a:cxn>
              <a:cxn ang="0">
                <a:pos x="0" y="649"/>
              </a:cxn>
              <a:cxn ang="0">
                <a:pos x="0" y="472"/>
              </a:cxn>
              <a:cxn ang="0">
                <a:pos x="12" y="454"/>
              </a:cxn>
              <a:cxn ang="0">
                <a:pos x="25" y="450"/>
              </a:cxn>
              <a:cxn ang="0">
                <a:pos x="31" y="450"/>
              </a:cxn>
              <a:cxn ang="0">
                <a:pos x="51" y="462"/>
              </a:cxn>
              <a:cxn ang="0">
                <a:pos x="65" y="468"/>
              </a:cxn>
              <a:cxn ang="0">
                <a:pos x="79" y="468"/>
              </a:cxn>
              <a:cxn ang="0">
                <a:pos x="90" y="466"/>
              </a:cxn>
              <a:cxn ang="0">
                <a:pos x="104" y="462"/>
              </a:cxn>
              <a:cxn ang="0">
                <a:pos x="118" y="452"/>
              </a:cxn>
              <a:cxn ang="0">
                <a:pos x="132" y="438"/>
              </a:cxn>
              <a:cxn ang="0">
                <a:pos x="138" y="426"/>
              </a:cxn>
              <a:cxn ang="0">
                <a:pos x="144" y="415"/>
              </a:cxn>
              <a:cxn ang="0">
                <a:pos x="144" y="397"/>
              </a:cxn>
              <a:cxn ang="0">
                <a:pos x="144" y="379"/>
              </a:cxn>
              <a:cxn ang="0">
                <a:pos x="138" y="367"/>
              </a:cxn>
              <a:cxn ang="0">
                <a:pos x="132" y="355"/>
              </a:cxn>
              <a:cxn ang="0">
                <a:pos x="118" y="340"/>
              </a:cxn>
              <a:cxn ang="0">
                <a:pos x="104" y="330"/>
              </a:cxn>
              <a:cxn ang="0">
                <a:pos x="90" y="326"/>
              </a:cxn>
              <a:cxn ang="0">
                <a:pos x="79" y="326"/>
              </a:cxn>
              <a:cxn ang="0">
                <a:pos x="65" y="326"/>
              </a:cxn>
              <a:cxn ang="0">
                <a:pos x="51" y="330"/>
              </a:cxn>
              <a:cxn ang="0">
                <a:pos x="33" y="342"/>
              </a:cxn>
              <a:cxn ang="0">
                <a:pos x="25" y="344"/>
              </a:cxn>
              <a:cxn ang="0">
                <a:pos x="12" y="338"/>
              </a:cxn>
              <a:cxn ang="0">
                <a:pos x="0" y="328"/>
              </a:cxn>
              <a:cxn ang="0">
                <a:pos x="0" y="142"/>
              </a:cxn>
              <a:cxn ang="0">
                <a:pos x="183" y="142"/>
              </a:cxn>
              <a:cxn ang="0">
                <a:pos x="181" y="144"/>
              </a:cxn>
              <a:cxn ang="0">
                <a:pos x="195" y="130"/>
              </a:cxn>
              <a:cxn ang="0">
                <a:pos x="199" y="116"/>
              </a:cxn>
              <a:cxn ang="0">
                <a:pos x="199" y="111"/>
              </a:cxn>
              <a:cxn ang="0">
                <a:pos x="187" y="91"/>
              </a:cxn>
              <a:cxn ang="0">
                <a:pos x="181" y="79"/>
              </a:cxn>
              <a:cxn ang="0">
                <a:pos x="181" y="65"/>
              </a:cxn>
              <a:cxn ang="0">
                <a:pos x="183" y="51"/>
              </a:cxn>
              <a:cxn ang="0">
                <a:pos x="187" y="38"/>
              </a:cxn>
              <a:cxn ang="0">
                <a:pos x="197" y="24"/>
              </a:cxn>
              <a:cxn ang="0">
                <a:pos x="211" y="10"/>
              </a:cxn>
              <a:cxn ang="0">
                <a:pos x="222" y="4"/>
              </a:cxn>
              <a:cxn ang="0">
                <a:pos x="234" y="0"/>
              </a:cxn>
              <a:cxn ang="0">
                <a:pos x="252" y="0"/>
              </a:cxn>
              <a:cxn ang="0">
                <a:pos x="270" y="0"/>
              </a:cxn>
              <a:cxn ang="0">
                <a:pos x="284" y="4"/>
              </a:cxn>
              <a:cxn ang="0">
                <a:pos x="295" y="10"/>
              </a:cxn>
              <a:cxn ang="0">
                <a:pos x="309" y="24"/>
              </a:cxn>
              <a:cxn ang="0">
                <a:pos x="317" y="38"/>
              </a:cxn>
              <a:cxn ang="0">
                <a:pos x="323" y="51"/>
              </a:cxn>
              <a:cxn ang="0">
                <a:pos x="323" y="65"/>
              </a:cxn>
              <a:cxn ang="0">
                <a:pos x="323" y="79"/>
              </a:cxn>
              <a:cxn ang="0">
                <a:pos x="317" y="91"/>
              </a:cxn>
              <a:cxn ang="0">
                <a:pos x="307" y="111"/>
              </a:cxn>
              <a:cxn ang="0">
                <a:pos x="305" y="116"/>
              </a:cxn>
              <a:cxn ang="0">
                <a:pos x="311" y="130"/>
              </a:cxn>
              <a:cxn ang="0">
                <a:pos x="323" y="144"/>
              </a:cxn>
              <a:cxn ang="0">
                <a:pos x="327" y="142"/>
              </a:cxn>
            </a:cxnLst>
            <a:rect l="0" t="0" r="r" b="b"/>
            <a:pathLst>
              <a:path w="502" h="649">
                <a:moveTo>
                  <a:pt x="327" y="142"/>
                </a:moveTo>
                <a:lnTo>
                  <a:pt x="502" y="142"/>
                </a:lnTo>
                <a:lnTo>
                  <a:pt x="502" y="649"/>
                </a:lnTo>
                <a:lnTo>
                  <a:pt x="0" y="649"/>
                </a:lnTo>
                <a:lnTo>
                  <a:pt x="0" y="472"/>
                </a:lnTo>
                <a:lnTo>
                  <a:pt x="12" y="454"/>
                </a:lnTo>
                <a:lnTo>
                  <a:pt x="25" y="450"/>
                </a:lnTo>
                <a:lnTo>
                  <a:pt x="31" y="450"/>
                </a:lnTo>
                <a:lnTo>
                  <a:pt x="51" y="462"/>
                </a:lnTo>
                <a:lnTo>
                  <a:pt x="65" y="468"/>
                </a:lnTo>
                <a:lnTo>
                  <a:pt x="79" y="468"/>
                </a:lnTo>
                <a:lnTo>
                  <a:pt x="90" y="466"/>
                </a:lnTo>
                <a:lnTo>
                  <a:pt x="104" y="462"/>
                </a:lnTo>
                <a:lnTo>
                  <a:pt x="118" y="452"/>
                </a:lnTo>
                <a:lnTo>
                  <a:pt x="132" y="438"/>
                </a:lnTo>
                <a:lnTo>
                  <a:pt x="138" y="426"/>
                </a:lnTo>
                <a:lnTo>
                  <a:pt x="144" y="415"/>
                </a:lnTo>
                <a:lnTo>
                  <a:pt x="144" y="397"/>
                </a:lnTo>
                <a:lnTo>
                  <a:pt x="144" y="379"/>
                </a:lnTo>
                <a:lnTo>
                  <a:pt x="138" y="367"/>
                </a:lnTo>
                <a:lnTo>
                  <a:pt x="132" y="355"/>
                </a:lnTo>
                <a:lnTo>
                  <a:pt x="118" y="340"/>
                </a:lnTo>
                <a:lnTo>
                  <a:pt x="104" y="330"/>
                </a:lnTo>
                <a:lnTo>
                  <a:pt x="90" y="326"/>
                </a:lnTo>
                <a:lnTo>
                  <a:pt x="79" y="326"/>
                </a:lnTo>
                <a:lnTo>
                  <a:pt x="65" y="326"/>
                </a:lnTo>
                <a:lnTo>
                  <a:pt x="51" y="330"/>
                </a:lnTo>
                <a:lnTo>
                  <a:pt x="33" y="342"/>
                </a:lnTo>
                <a:lnTo>
                  <a:pt x="25" y="344"/>
                </a:lnTo>
                <a:lnTo>
                  <a:pt x="12" y="338"/>
                </a:lnTo>
                <a:lnTo>
                  <a:pt x="0" y="328"/>
                </a:lnTo>
                <a:lnTo>
                  <a:pt x="0" y="142"/>
                </a:lnTo>
                <a:lnTo>
                  <a:pt x="183" y="142"/>
                </a:lnTo>
                <a:lnTo>
                  <a:pt x="181" y="144"/>
                </a:lnTo>
                <a:lnTo>
                  <a:pt x="195" y="130"/>
                </a:lnTo>
                <a:lnTo>
                  <a:pt x="199" y="116"/>
                </a:lnTo>
                <a:lnTo>
                  <a:pt x="199" y="111"/>
                </a:lnTo>
                <a:lnTo>
                  <a:pt x="187" y="91"/>
                </a:lnTo>
                <a:lnTo>
                  <a:pt x="181" y="79"/>
                </a:lnTo>
                <a:lnTo>
                  <a:pt x="181" y="65"/>
                </a:lnTo>
                <a:lnTo>
                  <a:pt x="183" y="51"/>
                </a:lnTo>
                <a:lnTo>
                  <a:pt x="187" y="38"/>
                </a:lnTo>
                <a:lnTo>
                  <a:pt x="197" y="24"/>
                </a:lnTo>
                <a:lnTo>
                  <a:pt x="211" y="10"/>
                </a:lnTo>
                <a:lnTo>
                  <a:pt x="222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4" y="4"/>
                </a:lnTo>
                <a:lnTo>
                  <a:pt x="295" y="10"/>
                </a:lnTo>
                <a:lnTo>
                  <a:pt x="309" y="24"/>
                </a:lnTo>
                <a:lnTo>
                  <a:pt x="317" y="38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1"/>
                </a:lnTo>
                <a:lnTo>
                  <a:pt x="307" y="111"/>
                </a:lnTo>
                <a:lnTo>
                  <a:pt x="305" y="116"/>
                </a:lnTo>
                <a:lnTo>
                  <a:pt x="311" y="130"/>
                </a:lnTo>
                <a:lnTo>
                  <a:pt x="323" y="144"/>
                </a:lnTo>
                <a:lnTo>
                  <a:pt x="327" y="14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27" name="Freeform 17"/>
          <p:cNvSpPr>
            <a:spLocks/>
          </p:cNvSpPr>
          <p:nvPr/>
        </p:nvSpPr>
        <p:spPr bwMode="gray">
          <a:xfrm>
            <a:off x="8569357" y="2465188"/>
            <a:ext cx="1706875" cy="1366409"/>
          </a:xfrm>
          <a:custGeom>
            <a:avLst/>
            <a:gdLst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0 w 10000"/>
              <a:gd name="connsiteY30" fmla="*/ 2853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70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14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98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56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7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000" h="10017">
                <a:moveTo>
                  <a:pt x="7788" y="4947"/>
                </a:moveTo>
                <a:lnTo>
                  <a:pt x="8003" y="4792"/>
                </a:lnTo>
                <a:lnTo>
                  <a:pt x="8172" y="4730"/>
                </a:lnTo>
                <a:lnTo>
                  <a:pt x="8295" y="4730"/>
                </a:lnTo>
                <a:lnTo>
                  <a:pt x="8602" y="4916"/>
                </a:lnTo>
                <a:lnTo>
                  <a:pt x="8786" y="5009"/>
                </a:lnTo>
                <a:lnTo>
                  <a:pt x="9002" y="5009"/>
                </a:lnTo>
                <a:lnTo>
                  <a:pt x="9171" y="4978"/>
                </a:lnTo>
                <a:lnTo>
                  <a:pt x="9386" y="4916"/>
                </a:lnTo>
                <a:lnTo>
                  <a:pt x="9631" y="4792"/>
                </a:lnTo>
                <a:lnTo>
                  <a:pt x="9816" y="4544"/>
                </a:lnTo>
                <a:lnTo>
                  <a:pt x="9939" y="4358"/>
                </a:lnTo>
                <a:cubicBezTo>
                  <a:pt x="9959" y="4296"/>
                  <a:pt x="9980" y="4234"/>
                  <a:pt x="10000" y="4172"/>
                </a:cubicBezTo>
                <a:lnTo>
                  <a:pt x="10000" y="3908"/>
                </a:lnTo>
                <a:lnTo>
                  <a:pt x="10000" y="3629"/>
                </a:lnTo>
                <a:cubicBezTo>
                  <a:pt x="9980" y="3567"/>
                  <a:pt x="9959" y="3505"/>
                  <a:pt x="9939" y="3443"/>
                </a:cubicBezTo>
                <a:lnTo>
                  <a:pt x="9816" y="3226"/>
                </a:lnTo>
                <a:cubicBezTo>
                  <a:pt x="9754" y="3154"/>
                  <a:pt x="9693" y="3081"/>
                  <a:pt x="9631" y="3009"/>
                </a:cubicBezTo>
                <a:lnTo>
                  <a:pt x="9386" y="2901"/>
                </a:lnTo>
                <a:lnTo>
                  <a:pt x="9171" y="2808"/>
                </a:lnTo>
                <a:lnTo>
                  <a:pt x="9002" y="2808"/>
                </a:lnTo>
                <a:lnTo>
                  <a:pt x="8786" y="2808"/>
                </a:lnTo>
                <a:lnTo>
                  <a:pt x="8602" y="2901"/>
                </a:lnTo>
                <a:lnTo>
                  <a:pt x="8295" y="3071"/>
                </a:lnTo>
                <a:lnTo>
                  <a:pt x="8172" y="3071"/>
                </a:lnTo>
                <a:lnTo>
                  <a:pt x="8003" y="3009"/>
                </a:lnTo>
                <a:lnTo>
                  <a:pt x="7788" y="2808"/>
                </a:lnTo>
                <a:lnTo>
                  <a:pt x="7788" y="2746"/>
                </a:lnTo>
                <a:lnTo>
                  <a:pt x="7788" y="17"/>
                </a:lnTo>
                <a:lnTo>
                  <a:pt x="70" y="0"/>
                </a:lnTo>
                <a:cubicBezTo>
                  <a:pt x="51" y="945"/>
                  <a:pt x="89" y="1908"/>
                  <a:pt x="70" y="2853"/>
                </a:cubicBezTo>
                <a:lnTo>
                  <a:pt x="215" y="3009"/>
                </a:lnTo>
                <a:lnTo>
                  <a:pt x="430" y="3071"/>
                </a:lnTo>
                <a:lnTo>
                  <a:pt x="522" y="3071"/>
                </a:lnTo>
                <a:lnTo>
                  <a:pt x="829" y="2901"/>
                </a:lnTo>
                <a:lnTo>
                  <a:pt x="1029" y="2808"/>
                </a:lnTo>
                <a:lnTo>
                  <a:pt x="1214" y="2808"/>
                </a:lnTo>
                <a:lnTo>
                  <a:pt x="1429" y="2808"/>
                </a:lnTo>
                <a:lnTo>
                  <a:pt x="1644" y="2901"/>
                </a:lnTo>
                <a:lnTo>
                  <a:pt x="1859" y="3009"/>
                </a:lnTo>
                <a:lnTo>
                  <a:pt x="2058" y="3226"/>
                </a:lnTo>
                <a:cubicBezTo>
                  <a:pt x="2089" y="3298"/>
                  <a:pt x="2120" y="3371"/>
                  <a:pt x="2151" y="3443"/>
                </a:cubicBezTo>
                <a:cubicBezTo>
                  <a:pt x="2182" y="3505"/>
                  <a:pt x="2212" y="3567"/>
                  <a:pt x="2243" y="3629"/>
                </a:cubicBezTo>
                <a:lnTo>
                  <a:pt x="2243" y="3908"/>
                </a:lnTo>
                <a:lnTo>
                  <a:pt x="2243" y="4172"/>
                </a:lnTo>
                <a:cubicBezTo>
                  <a:pt x="2212" y="4234"/>
                  <a:pt x="2182" y="4296"/>
                  <a:pt x="2151" y="4358"/>
                </a:cubicBezTo>
                <a:lnTo>
                  <a:pt x="2058" y="4544"/>
                </a:lnTo>
                <a:cubicBezTo>
                  <a:pt x="1992" y="4627"/>
                  <a:pt x="1925" y="4709"/>
                  <a:pt x="1859" y="4792"/>
                </a:cubicBezTo>
                <a:lnTo>
                  <a:pt x="1644" y="4916"/>
                </a:lnTo>
                <a:lnTo>
                  <a:pt x="1429" y="4978"/>
                </a:lnTo>
                <a:lnTo>
                  <a:pt x="1214" y="5009"/>
                </a:lnTo>
                <a:lnTo>
                  <a:pt x="1029" y="5009"/>
                </a:lnTo>
                <a:lnTo>
                  <a:pt x="829" y="4916"/>
                </a:lnTo>
                <a:lnTo>
                  <a:pt x="522" y="4730"/>
                </a:lnTo>
                <a:lnTo>
                  <a:pt x="430" y="4730"/>
                </a:lnTo>
                <a:lnTo>
                  <a:pt x="215" y="4792"/>
                </a:lnTo>
                <a:lnTo>
                  <a:pt x="0" y="4947"/>
                </a:lnTo>
                <a:lnTo>
                  <a:pt x="0" y="7815"/>
                </a:lnTo>
                <a:lnTo>
                  <a:pt x="2734" y="7815"/>
                </a:lnTo>
                <a:lnTo>
                  <a:pt x="2796" y="7815"/>
                </a:lnTo>
                <a:lnTo>
                  <a:pt x="2995" y="8001"/>
                </a:lnTo>
                <a:cubicBezTo>
                  <a:pt x="3016" y="8063"/>
                  <a:pt x="3036" y="8126"/>
                  <a:pt x="3057" y="8188"/>
                </a:cubicBezTo>
                <a:lnTo>
                  <a:pt x="3057" y="8312"/>
                </a:lnTo>
                <a:lnTo>
                  <a:pt x="2888" y="8622"/>
                </a:lnTo>
                <a:cubicBezTo>
                  <a:pt x="2857" y="8684"/>
                  <a:pt x="2827" y="8746"/>
                  <a:pt x="2796" y="8808"/>
                </a:cubicBezTo>
                <a:lnTo>
                  <a:pt x="2796" y="9009"/>
                </a:lnTo>
                <a:cubicBezTo>
                  <a:pt x="2806" y="9081"/>
                  <a:pt x="2816" y="9154"/>
                  <a:pt x="2826" y="9226"/>
                </a:cubicBezTo>
                <a:cubicBezTo>
                  <a:pt x="2847" y="9288"/>
                  <a:pt x="2867" y="9350"/>
                  <a:pt x="2888" y="9412"/>
                </a:cubicBezTo>
                <a:lnTo>
                  <a:pt x="3026" y="9660"/>
                </a:lnTo>
                <a:lnTo>
                  <a:pt x="3241" y="9846"/>
                </a:lnTo>
                <a:lnTo>
                  <a:pt x="3425" y="9970"/>
                </a:lnTo>
                <a:lnTo>
                  <a:pt x="3610" y="10017"/>
                </a:lnTo>
                <a:lnTo>
                  <a:pt x="3886" y="10017"/>
                </a:lnTo>
                <a:lnTo>
                  <a:pt x="4147" y="10017"/>
                </a:lnTo>
                <a:lnTo>
                  <a:pt x="4363" y="9970"/>
                </a:lnTo>
                <a:lnTo>
                  <a:pt x="4547" y="9846"/>
                </a:lnTo>
                <a:lnTo>
                  <a:pt x="4762" y="9660"/>
                </a:lnTo>
                <a:lnTo>
                  <a:pt x="4885" y="9412"/>
                </a:lnTo>
                <a:cubicBezTo>
                  <a:pt x="4916" y="9350"/>
                  <a:pt x="4946" y="9288"/>
                  <a:pt x="4977" y="9226"/>
                </a:cubicBezTo>
                <a:lnTo>
                  <a:pt x="4977" y="9009"/>
                </a:lnTo>
                <a:lnTo>
                  <a:pt x="4977" y="8808"/>
                </a:lnTo>
                <a:cubicBezTo>
                  <a:pt x="4946" y="8746"/>
                  <a:pt x="4916" y="8684"/>
                  <a:pt x="4885" y="8622"/>
                </a:cubicBezTo>
                <a:lnTo>
                  <a:pt x="4731" y="8312"/>
                </a:lnTo>
                <a:cubicBezTo>
                  <a:pt x="4721" y="8271"/>
                  <a:pt x="4710" y="8229"/>
                  <a:pt x="4700" y="8188"/>
                </a:cubicBezTo>
                <a:cubicBezTo>
                  <a:pt x="4721" y="8126"/>
                  <a:pt x="4741" y="8063"/>
                  <a:pt x="4762" y="8001"/>
                </a:cubicBezTo>
                <a:lnTo>
                  <a:pt x="4946" y="7815"/>
                </a:lnTo>
                <a:lnTo>
                  <a:pt x="7788" y="7815"/>
                </a:lnTo>
                <a:lnTo>
                  <a:pt x="7788" y="5102"/>
                </a:lnTo>
                <a:lnTo>
                  <a:pt x="7788" y="4947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28" name="Freeform 18"/>
          <p:cNvSpPr>
            <a:spLocks/>
          </p:cNvSpPr>
          <p:nvPr/>
        </p:nvSpPr>
        <p:spPr bwMode="gray">
          <a:xfrm>
            <a:off x="9898751" y="2467507"/>
            <a:ext cx="1316263" cy="1065202"/>
          </a:xfrm>
          <a:custGeom>
            <a:avLst/>
            <a:gdLst/>
            <a:ahLst/>
            <a:cxnLst>
              <a:cxn ang="0">
                <a:pos x="327" y="503"/>
              </a:cxn>
              <a:cxn ang="0">
                <a:pos x="502" y="503"/>
              </a:cxn>
              <a:cxn ang="0">
                <a:pos x="502" y="0"/>
              </a:cxn>
              <a:cxn ang="0">
                <a:pos x="0" y="0"/>
              </a:cxn>
              <a:cxn ang="0">
                <a:pos x="0" y="184"/>
              </a:cxn>
              <a:cxn ang="0">
                <a:pos x="12" y="193"/>
              </a:cxn>
              <a:cxn ang="0">
                <a:pos x="25" y="197"/>
              </a:cxn>
              <a:cxn ang="0">
                <a:pos x="31" y="197"/>
              </a:cxn>
              <a:cxn ang="0">
                <a:pos x="51" y="186"/>
              </a:cxn>
              <a:cxn ang="0">
                <a:pos x="65" y="180"/>
              </a:cxn>
              <a:cxn ang="0">
                <a:pos x="79" y="180"/>
              </a:cxn>
              <a:cxn ang="0">
                <a:pos x="90" y="180"/>
              </a:cxn>
              <a:cxn ang="0">
                <a:pos x="104" y="186"/>
              </a:cxn>
              <a:cxn ang="0">
                <a:pos x="118" y="193"/>
              </a:cxn>
              <a:cxn ang="0">
                <a:pos x="132" y="207"/>
              </a:cxn>
              <a:cxn ang="0">
                <a:pos x="138" y="221"/>
              </a:cxn>
              <a:cxn ang="0">
                <a:pos x="144" y="233"/>
              </a:cxn>
              <a:cxn ang="0">
                <a:pos x="144" y="251"/>
              </a:cxn>
              <a:cxn ang="0">
                <a:pos x="144" y="268"/>
              </a:cxn>
              <a:cxn ang="0">
                <a:pos x="138" y="280"/>
              </a:cxn>
              <a:cxn ang="0">
                <a:pos x="132" y="292"/>
              </a:cxn>
              <a:cxn ang="0">
                <a:pos x="118" y="308"/>
              </a:cxn>
              <a:cxn ang="0">
                <a:pos x="104" y="316"/>
              </a:cxn>
              <a:cxn ang="0">
                <a:pos x="90" y="320"/>
              </a:cxn>
              <a:cxn ang="0">
                <a:pos x="79" y="322"/>
              </a:cxn>
              <a:cxn ang="0">
                <a:pos x="65" y="322"/>
              </a:cxn>
              <a:cxn ang="0">
                <a:pos x="51" y="316"/>
              </a:cxn>
              <a:cxn ang="0">
                <a:pos x="33" y="304"/>
              </a:cxn>
              <a:cxn ang="0">
                <a:pos x="25" y="304"/>
              </a:cxn>
              <a:cxn ang="0">
                <a:pos x="12" y="308"/>
              </a:cxn>
              <a:cxn ang="0">
                <a:pos x="0" y="318"/>
              </a:cxn>
              <a:cxn ang="0">
                <a:pos x="0" y="503"/>
              </a:cxn>
              <a:cxn ang="0">
                <a:pos x="183" y="503"/>
              </a:cxn>
              <a:cxn ang="0">
                <a:pos x="181" y="503"/>
              </a:cxn>
              <a:cxn ang="0">
                <a:pos x="195" y="488"/>
              </a:cxn>
              <a:cxn ang="0">
                <a:pos x="199" y="476"/>
              </a:cxn>
              <a:cxn ang="0">
                <a:pos x="199" y="468"/>
              </a:cxn>
              <a:cxn ang="0">
                <a:pos x="187" y="448"/>
              </a:cxn>
              <a:cxn ang="0">
                <a:pos x="181" y="436"/>
              </a:cxn>
              <a:cxn ang="0">
                <a:pos x="181" y="422"/>
              </a:cxn>
              <a:cxn ang="0">
                <a:pos x="181" y="409"/>
              </a:cxn>
              <a:cxn ang="0">
                <a:pos x="187" y="395"/>
              </a:cxn>
              <a:cxn ang="0">
                <a:pos x="195" y="381"/>
              </a:cxn>
              <a:cxn ang="0">
                <a:pos x="209" y="367"/>
              </a:cxn>
              <a:cxn ang="0">
                <a:pos x="222" y="361"/>
              </a:cxn>
              <a:cxn ang="0">
                <a:pos x="234" y="357"/>
              </a:cxn>
              <a:cxn ang="0">
                <a:pos x="252" y="357"/>
              </a:cxn>
              <a:cxn ang="0">
                <a:pos x="270" y="357"/>
              </a:cxn>
              <a:cxn ang="0">
                <a:pos x="282" y="361"/>
              </a:cxn>
              <a:cxn ang="0">
                <a:pos x="293" y="367"/>
              </a:cxn>
              <a:cxn ang="0">
                <a:pos x="309" y="381"/>
              </a:cxn>
              <a:cxn ang="0">
                <a:pos x="317" y="395"/>
              </a:cxn>
              <a:cxn ang="0">
                <a:pos x="323" y="409"/>
              </a:cxn>
              <a:cxn ang="0">
                <a:pos x="323" y="422"/>
              </a:cxn>
              <a:cxn ang="0">
                <a:pos x="323" y="436"/>
              </a:cxn>
              <a:cxn ang="0">
                <a:pos x="317" y="448"/>
              </a:cxn>
              <a:cxn ang="0">
                <a:pos x="305" y="468"/>
              </a:cxn>
              <a:cxn ang="0">
                <a:pos x="305" y="476"/>
              </a:cxn>
              <a:cxn ang="0">
                <a:pos x="309" y="488"/>
              </a:cxn>
              <a:cxn ang="0">
                <a:pos x="323" y="501"/>
              </a:cxn>
              <a:cxn ang="0">
                <a:pos x="327" y="503"/>
              </a:cxn>
            </a:cxnLst>
            <a:rect l="0" t="0" r="r" b="b"/>
            <a:pathLst>
              <a:path w="502" h="503">
                <a:moveTo>
                  <a:pt x="327" y="503"/>
                </a:moveTo>
                <a:lnTo>
                  <a:pt x="502" y="503"/>
                </a:lnTo>
                <a:lnTo>
                  <a:pt x="502" y="0"/>
                </a:lnTo>
                <a:lnTo>
                  <a:pt x="0" y="0"/>
                </a:lnTo>
                <a:lnTo>
                  <a:pt x="0" y="184"/>
                </a:lnTo>
                <a:lnTo>
                  <a:pt x="12" y="193"/>
                </a:lnTo>
                <a:lnTo>
                  <a:pt x="25" y="197"/>
                </a:lnTo>
                <a:lnTo>
                  <a:pt x="31" y="197"/>
                </a:lnTo>
                <a:lnTo>
                  <a:pt x="51" y="186"/>
                </a:lnTo>
                <a:lnTo>
                  <a:pt x="65" y="180"/>
                </a:lnTo>
                <a:lnTo>
                  <a:pt x="79" y="180"/>
                </a:lnTo>
                <a:lnTo>
                  <a:pt x="90" y="180"/>
                </a:lnTo>
                <a:lnTo>
                  <a:pt x="104" y="186"/>
                </a:lnTo>
                <a:lnTo>
                  <a:pt x="118" y="193"/>
                </a:lnTo>
                <a:lnTo>
                  <a:pt x="132" y="207"/>
                </a:lnTo>
                <a:lnTo>
                  <a:pt x="138" y="221"/>
                </a:lnTo>
                <a:lnTo>
                  <a:pt x="144" y="233"/>
                </a:lnTo>
                <a:lnTo>
                  <a:pt x="144" y="251"/>
                </a:lnTo>
                <a:lnTo>
                  <a:pt x="144" y="268"/>
                </a:lnTo>
                <a:lnTo>
                  <a:pt x="138" y="280"/>
                </a:lnTo>
                <a:lnTo>
                  <a:pt x="132" y="292"/>
                </a:lnTo>
                <a:lnTo>
                  <a:pt x="118" y="308"/>
                </a:lnTo>
                <a:lnTo>
                  <a:pt x="104" y="316"/>
                </a:lnTo>
                <a:lnTo>
                  <a:pt x="90" y="320"/>
                </a:lnTo>
                <a:lnTo>
                  <a:pt x="79" y="322"/>
                </a:lnTo>
                <a:lnTo>
                  <a:pt x="65" y="322"/>
                </a:lnTo>
                <a:lnTo>
                  <a:pt x="51" y="316"/>
                </a:lnTo>
                <a:lnTo>
                  <a:pt x="33" y="304"/>
                </a:lnTo>
                <a:lnTo>
                  <a:pt x="25" y="304"/>
                </a:lnTo>
                <a:lnTo>
                  <a:pt x="12" y="308"/>
                </a:lnTo>
                <a:lnTo>
                  <a:pt x="0" y="318"/>
                </a:lnTo>
                <a:lnTo>
                  <a:pt x="0" y="503"/>
                </a:lnTo>
                <a:lnTo>
                  <a:pt x="183" y="503"/>
                </a:lnTo>
                <a:lnTo>
                  <a:pt x="181" y="503"/>
                </a:lnTo>
                <a:lnTo>
                  <a:pt x="195" y="488"/>
                </a:lnTo>
                <a:lnTo>
                  <a:pt x="199" y="476"/>
                </a:lnTo>
                <a:lnTo>
                  <a:pt x="199" y="468"/>
                </a:lnTo>
                <a:lnTo>
                  <a:pt x="187" y="448"/>
                </a:lnTo>
                <a:lnTo>
                  <a:pt x="181" y="436"/>
                </a:lnTo>
                <a:lnTo>
                  <a:pt x="181" y="422"/>
                </a:lnTo>
                <a:lnTo>
                  <a:pt x="181" y="409"/>
                </a:lnTo>
                <a:lnTo>
                  <a:pt x="187" y="395"/>
                </a:lnTo>
                <a:lnTo>
                  <a:pt x="195" y="381"/>
                </a:lnTo>
                <a:lnTo>
                  <a:pt x="209" y="367"/>
                </a:lnTo>
                <a:lnTo>
                  <a:pt x="222" y="361"/>
                </a:lnTo>
                <a:lnTo>
                  <a:pt x="234" y="357"/>
                </a:lnTo>
                <a:lnTo>
                  <a:pt x="252" y="357"/>
                </a:lnTo>
                <a:lnTo>
                  <a:pt x="270" y="357"/>
                </a:lnTo>
                <a:lnTo>
                  <a:pt x="282" y="361"/>
                </a:lnTo>
                <a:lnTo>
                  <a:pt x="293" y="367"/>
                </a:lnTo>
                <a:lnTo>
                  <a:pt x="309" y="381"/>
                </a:lnTo>
                <a:lnTo>
                  <a:pt x="317" y="395"/>
                </a:lnTo>
                <a:lnTo>
                  <a:pt x="323" y="409"/>
                </a:lnTo>
                <a:lnTo>
                  <a:pt x="323" y="422"/>
                </a:lnTo>
                <a:lnTo>
                  <a:pt x="323" y="436"/>
                </a:lnTo>
                <a:lnTo>
                  <a:pt x="317" y="448"/>
                </a:lnTo>
                <a:lnTo>
                  <a:pt x="305" y="468"/>
                </a:lnTo>
                <a:lnTo>
                  <a:pt x="305" y="476"/>
                </a:lnTo>
                <a:lnTo>
                  <a:pt x="309" y="488"/>
                </a:lnTo>
                <a:lnTo>
                  <a:pt x="323" y="501"/>
                </a:lnTo>
                <a:lnTo>
                  <a:pt x="327" y="50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29" name="Freeform 19"/>
          <p:cNvSpPr>
            <a:spLocks/>
          </p:cNvSpPr>
          <p:nvPr/>
        </p:nvSpPr>
        <p:spPr bwMode="gray">
          <a:xfrm>
            <a:off x="8195159" y="3532709"/>
            <a:ext cx="1703593" cy="1061252"/>
          </a:xfrm>
          <a:custGeom>
            <a:avLst/>
            <a:gdLst/>
            <a:ahLst/>
            <a:cxnLst>
              <a:cxn ang="0">
                <a:pos x="338" y="10"/>
              </a:cxn>
              <a:cxn ang="0">
                <a:pos x="342" y="32"/>
              </a:cxn>
              <a:cxn ang="0">
                <a:pos x="325" y="64"/>
              </a:cxn>
              <a:cxn ang="0">
                <a:pos x="327" y="89"/>
              </a:cxn>
              <a:cxn ang="0">
                <a:pos x="340" y="119"/>
              </a:cxn>
              <a:cxn ang="0">
                <a:pos x="366" y="139"/>
              </a:cxn>
              <a:cxn ang="0">
                <a:pos x="396" y="142"/>
              </a:cxn>
              <a:cxn ang="0">
                <a:pos x="427" y="139"/>
              </a:cxn>
              <a:cxn ang="0">
                <a:pos x="453" y="119"/>
              </a:cxn>
              <a:cxn ang="0">
                <a:pos x="467" y="89"/>
              </a:cxn>
              <a:cxn ang="0">
                <a:pos x="467" y="64"/>
              </a:cxn>
              <a:cxn ang="0">
                <a:pos x="451" y="32"/>
              </a:cxn>
              <a:cxn ang="0">
                <a:pos x="453" y="10"/>
              </a:cxn>
              <a:cxn ang="0">
                <a:pos x="465" y="0"/>
              </a:cxn>
              <a:cxn ang="0">
                <a:pos x="650" y="178"/>
              </a:cxn>
              <a:cxn ang="0">
                <a:pos x="624" y="200"/>
              </a:cxn>
              <a:cxn ang="0">
                <a:pos x="599" y="188"/>
              </a:cxn>
              <a:cxn ang="0">
                <a:pos x="571" y="182"/>
              </a:cxn>
              <a:cxn ang="0">
                <a:pos x="545" y="188"/>
              </a:cxn>
              <a:cxn ang="0">
                <a:pos x="518" y="212"/>
              </a:cxn>
              <a:cxn ang="0">
                <a:pos x="506" y="235"/>
              </a:cxn>
              <a:cxn ang="0">
                <a:pos x="506" y="271"/>
              </a:cxn>
              <a:cxn ang="0">
                <a:pos x="518" y="296"/>
              </a:cxn>
              <a:cxn ang="0">
                <a:pos x="545" y="318"/>
              </a:cxn>
              <a:cxn ang="0">
                <a:pos x="571" y="324"/>
              </a:cxn>
              <a:cxn ang="0">
                <a:pos x="599" y="318"/>
              </a:cxn>
              <a:cxn ang="0">
                <a:pos x="624" y="306"/>
              </a:cxn>
              <a:cxn ang="0">
                <a:pos x="650" y="322"/>
              </a:cxn>
              <a:cxn ang="0">
                <a:pos x="465" y="500"/>
              </a:cxn>
              <a:cxn ang="0">
                <a:pos x="453" y="488"/>
              </a:cxn>
              <a:cxn ang="0">
                <a:pos x="449" y="468"/>
              </a:cxn>
              <a:cxn ang="0">
                <a:pos x="467" y="437"/>
              </a:cxn>
              <a:cxn ang="0">
                <a:pos x="467" y="409"/>
              </a:cxn>
              <a:cxn ang="0">
                <a:pos x="453" y="381"/>
              </a:cxn>
              <a:cxn ang="0">
                <a:pos x="425" y="362"/>
              </a:cxn>
              <a:cxn ang="0">
                <a:pos x="396" y="358"/>
              </a:cxn>
              <a:cxn ang="0">
                <a:pos x="366" y="362"/>
              </a:cxn>
              <a:cxn ang="0">
                <a:pos x="338" y="381"/>
              </a:cxn>
              <a:cxn ang="0">
                <a:pos x="325" y="409"/>
              </a:cxn>
              <a:cxn ang="0">
                <a:pos x="325" y="437"/>
              </a:cxn>
              <a:cxn ang="0">
                <a:pos x="342" y="468"/>
              </a:cxn>
              <a:cxn ang="0">
                <a:pos x="338" y="488"/>
              </a:cxn>
              <a:cxn ang="0">
                <a:pos x="143" y="500"/>
              </a:cxn>
              <a:cxn ang="0">
                <a:pos x="143" y="324"/>
              </a:cxn>
              <a:cxn ang="0">
                <a:pos x="118" y="308"/>
              </a:cxn>
              <a:cxn ang="0">
                <a:pos x="92" y="320"/>
              </a:cxn>
              <a:cxn ang="0">
                <a:pos x="65" y="326"/>
              </a:cxn>
              <a:cxn ang="0">
                <a:pos x="39" y="320"/>
              </a:cxn>
              <a:cxn ang="0">
                <a:pos x="11" y="296"/>
              </a:cxn>
              <a:cxn ang="0">
                <a:pos x="0" y="273"/>
              </a:cxn>
              <a:cxn ang="0">
                <a:pos x="0" y="237"/>
              </a:cxn>
              <a:cxn ang="0">
                <a:pos x="11" y="212"/>
              </a:cxn>
              <a:cxn ang="0">
                <a:pos x="39" y="188"/>
              </a:cxn>
              <a:cxn ang="0">
                <a:pos x="65" y="184"/>
              </a:cxn>
              <a:cxn ang="0">
                <a:pos x="92" y="188"/>
              </a:cxn>
              <a:cxn ang="0">
                <a:pos x="118" y="200"/>
              </a:cxn>
              <a:cxn ang="0">
                <a:pos x="143" y="188"/>
              </a:cxn>
              <a:cxn ang="0">
                <a:pos x="321" y="0"/>
              </a:cxn>
            </a:cxnLst>
            <a:rect l="0" t="0" r="r" b="b"/>
            <a:pathLst>
              <a:path w="650" h="502">
                <a:moveTo>
                  <a:pt x="327" y="0"/>
                </a:moveTo>
                <a:lnTo>
                  <a:pt x="338" y="10"/>
                </a:lnTo>
                <a:lnTo>
                  <a:pt x="342" y="24"/>
                </a:lnTo>
                <a:lnTo>
                  <a:pt x="342" y="32"/>
                </a:lnTo>
                <a:lnTo>
                  <a:pt x="331" y="52"/>
                </a:lnTo>
                <a:lnTo>
                  <a:pt x="325" y="64"/>
                </a:lnTo>
                <a:lnTo>
                  <a:pt x="325" y="77"/>
                </a:lnTo>
                <a:lnTo>
                  <a:pt x="327" y="89"/>
                </a:lnTo>
                <a:lnTo>
                  <a:pt x="331" y="103"/>
                </a:lnTo>
                <a:lnTo>
                  <a:pt x="340" y="119"/>
                </a:lnTo>
                <a:lnTo>
                  <a:pt x="354" y="131"/>
                </a:lnTo>
                <a:lnTo>
                  <a:pt x="366" y="139"/>
                </a:lnTo>
                <a:lnTo>
                  <a:pt x="378" y="142"/>
                </a:lnTo>
                <a:lnTo>
                  <a:pt x="396" y="142"/>
                </a:lnTo>
                <a:lnTo>
                  <a:pt x="413" y="142"/>
                </a:lnTo>
                <a:lnTo>
                  <a:pt x="427" y="139"/>
                </a:lnTo>
                <a:lnTo>
                  <a:pt x="439" y="131"/>
                </a:lnTo>
                <a:lnTo>
                  <a:pt x="453" y="119"/>
                </a:lnTo>
                <a:lnTo>
                  <a:pt x="461" y="103"/>
                </a:lnTo>
                <a:lnTo>
                  <a:pt x="467" y="89"/>
                </a:lnTo>
                <a:lnTo>
                  <a:pt x="467" y="77"/>
                </a:lnTo>
                <a:lnTo>
                  <a:pt x="467" y="64"/>
                </a:lnTo>
                <a:lnTo>
                  <a:pt x="461" y="52"/>
                </a:lnTo>
                <a:lnTo>
                  <a:pt x="451" y="32"/>
                </a:lnTo>
                <a:lnTo>
                  <a:pt x="449" y="24"/>
                </a:lnTo>
                <a:lnTo>
                  <a:pt x="453" y="10"/>
                </a:lnTo>
                <a:lnTo>
                  <a:pt x="469" y="0"/>
                </a:lnTo>
                <a:lnTo>
                  <a:pt x="465" y="0"/>
                </a:lnTo>
                <a:lnTo>
                  <a:pt x="650" y="0"/>
                </a:lnTo>
                <a:lnTo>
                  <a:pt x="650" y="178"/>
                </a:lnTo>
                <a:lnTo>
                  <a:pt x="638" y="196"/>
                </a:lnTo>
                <a:lnTo>
                  <a:pt x="624" y="200"/>
                </a:lnTo>
                <a:lnTo>
                  <a:pt x="616" y="200"/>
                </a:lnTo>
                <a:lnTo>
                  <a:pt x="599" y="188"/>
                </a:lnTo>
                <a:lnTo>
                  <a:pt x="585" y="182"/>
                </a:lnTo>
                <a:lnTo>
                  <a:pt x="571" y="182"/>
                </a:lnTo>
                <a:lnTo>
                  <a:pt x="559" y="184"/>
                </a:lnTo>
                <a:lnTo>
                  <a:pt x="545" y="188"/>
                </a:lnTo>
                <a:lnTo>
                  <a:pt x="530" y="198"/>
                </a:lnTo>
                <a:lnTo>
                  <a:pt x="518" y="212"/>
                </a:lnTo>
                <a:lnTo>
                  <a:pt x="510" y="223"/>
                </a:lnTo>
                <a:lnTo>
                  <a:pt x="506" y="235"/>
                </a:lnTo>
                <a:lnTo>
                  <a:pt x="506" y="253"/>
                </a:lnTo>
                <a:lnTo>
                  <a:pt x="506" y="271"/>
                </a:lnTo>
                <a:lnTo>
                  <a:pt x="510" y="283"/>
                </a:lnTo>
                <a:lnTo>
                  <a:pt x="518" y="296"/>
                </a:lnTo>
                <a:lnTo>
                  <a:pt x="530" y="310"/>
                </a:lnTo>
                <a:lnTo>
                  <a:pt x="545" y="318"/>
                </a:lnTo>
                <a:lnTo>
                  <a:pt x="559" y="324"/>
                </a:lnTo>
                <a:lnTo>
                  <a:pt x="571" y="324"/>
                </a:lnTo>
                <a:lnTo>
                  <a:pt x="585" y="324"/>
                </a:lnTo>
                <a:lnTo>
                  <a:pt x="599" y="318"/>
                </a:lnTo>
                <a:lnTo>
                  <a:pt x="616" y="306"/>
                </a:lnTo>
                <a:lnTo>
                  <a:pt x="624" y="306"/>
                </a:lnTo>
                <a:lnTo>
                  <a:pt x="636" y="314"/>
                </a:lnTo>
                <a:lnTo>
                  <a:pt x="650" y="322"/>
                </a:lnTo>
                <a:lnTo>
                  <a:pt x="650" y="500"/>
                </a:lnTo>
                <a:lnTo>
                  <a:pt x="465" y="500"/>
                </a:lnTo>
                <a:lnTo>
                  <a:pt x="467" y="502"/>
                </a:lnTo>
                <a:lnTo>
                  <a:pt x="453" y="488"/>
                </a:lnTo>
                <a:lnTo>
                  <a:pt x="449" y="476"/>
                </a:lnTo>
                <a:lnTo>
                  <a:pt x="449" y="468"/>
                </a:lnTo>
                <a:lnTo>
                  <a:pt x="461" y="450"/>
                </a:lnTo>
                <a:lnTo>
                  <a:pt x="467" y="437"/>
                </a:lnTo>
                <a:lnTo>
                  <a:pt x="467" y="423"/>
                </a:lnTo>
                <a:lnTo>
                  <a:pt x="467" y="409"/>
                </a:lnTo>
                <a:lnTo>
                  <a:pt x="461" y="397"/>
                </a:lnTo>
                <a:lnTo>
                  <a:pt x="453" y="381"/>
                </a:lnTo>
                <a:lnTo>
                  <a:pt x="439" y="369"/>
                </a:lnTo>
                <a:lnTo>
                  <a:pt x="425" y="362"/>
                </a:lnTo>
                <a:lnTo>
                  <a:pt x="413" y="358"/>
                </a:lnTo>
                <a:lnTo>
                  <a:pt x="396" y="358"/>
                </a:lnTo>
                <a:lnTo>
                  <a:pt x="378" y="358"/>
                </a:lnTo>
                <a:lnTo>
                  <a:pt x="366" y="362"/>
                </a:lnTo>
                <a:lnTo>
                  <a:pt x="352" y="369"/>
                </a:lnTo>
                <a:lnTo>
                  <a:pt x="338" y="381"/>
                </a:lnTo>
                <a:lnTo>
                  <a:pt x="331" y="397"/>
                </a:lnTo>
                <a:lnTo>
                  <a:pt x="325" y="409"/>
                </a:lnTo>
                <a:lnTo>
                  <a:pt x="325" y="423"/>
                </a:lnTo>
                <a:lnTo>
                  <a:pt x="325" y="437"/>
                </a:lnTo>
                <a:lnTo>
                  <a:pt x="331" y="450"/>
                </a:lnTo>
                <a:lnTo>
                  <a:pt x="342" y="468"/>
                </a:lnTo>
                <a:lnTo>
                  <a:pt x="342" y="476"/>
                </a:lnTo>
                <a:lnTo>
                  <a:pt x="338" y="488"/>
                </a:lnTo>
                <a:lnTo>
                  <a:pt x="327" y="500"/>
                </a:lnTo>
                <a:lnTo>
                  <a:pt x="143" y="500"/>
                </a:lnTo>
                <a:lnTo>
                  <a:pt x="143" y="330"/>
                </a:lnTo>
                <a:lnTo>
                  <a:pt x="143" y="324"/>
                </a:lnTo>
                <a:lnTo>
                  <a:pt x="132" y="312"/>
                </a:lnTo>
                <a:lnTo>
                  <a:pt x="118" y="308"/>
                </a:lnTo>
                <a:lnTo>
                  <a:pt x="110" y="308"/>
                </a:lnTo>
                <a:lnTo>
                  <a:pt x="92" y="320"/>
                </a:lnTo>
                <a:lnTo>
                  <a:pt x="78" y="326"/>
                </a:lnTo>
                <a:lnTo>
                  <a:pt x="65" y="326"/>
                </a:lnTo>
                <a:lnTo>
                  <a:pt x="53" y="324"/>
                </a:lnTo>
                <a:lnTo>
                  <a:pt x="39" y="320"/>
                </a:lnTo>
                <a:lnTo>
                  <a:pt x="23" y="310"/>
                </a:lnTo>
                <a:lnTo>
                  <a:pt x="11" y="296"/>
                </a:lnTo>
                <a:lnTo>
                  <a:pt x="3" y="285"/>
                </a:lnTo>
                <a:lnTo>
                  <a:pt x="0" y="273"/>
                </a:lnTo>
                <a:lnTo>
                  <a:pt x="0" y="253"/>
                </a:lnTo>
                <a:lnTo>
                  <a:pt x="0" y="237"/>
                </a:lnTo>
                <a:lnTo>
                  <a:pt x="3" y="223"/>
                </a:lnTo>
                <a:lnTo>
                  <a:pt x="11" y="212"/>
                </a:lnTo>
                <a:lnTo>
                  <a:pt x="23" y="198"/>
                </a:lnTo>
                <a:lnTo>
                  <a:pt x="39" y="188"/>
                </a:lnTo>
                <a:lnTo>
                  <a:pt x="53" y="184"/>
                </a:lnTo>
                <a:lnTo>
                  <a:pt x="65" y="184"/>
                </a:lnTo>
                <a:lnTo>
                  <a:pt x="78" y="184"/>
                </a:lnTo>
                <a:lnTo>
                  <a:pt x="92" y="188"/>
                </a:lnTo>
                <a:lnTo>
                  <a:pt x="110" y="200"/>
                </a:lnTo>
                <a:lnTo>
                  <a:pt x="118" y="200"/>
                </a:lnTo>
                <a:lnTo>
                  <a:pt x="132" y="196"/>
                </a:lnTo>
                <a:lnTo>
                  <a:pt x="143" y="188"/>
                </a:lnTo>
                <a:lnTo>
                  <a:pt x="143" y="0"/>
                </a:lnTo>
                <a:lnTo>
                  <a:pt x="321" y="0"/>
                </a:lnTo>
                <a:lnTo>
                  <a:pt x="327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20"/>
          <p:cNvSpPr>
            <a:spLocks/>
          </p:cNvSpPr>
          <p:nvPr/>
        </p:nvSpPr>
        <p:spPr bwMode="gray">
          <a:xfrm>
            <a:off x="9521268" y="3221970"/>
            <a:ext cx="1693745" cy="1366724"/>
          </a:xfrm>
          <a:custGeom>
            <a:avLst/>
            <a:gdLst/>
            <a:ahLst/>
            <a:cxnLst>
              <a:cxn ang="0">
                <a:pos x="453" y="634"/>
              </a:cxn>
              <a:cxn ang="0">
                <a:pos x="449" y="614"/>
              </a:cxn>
              <a:cxn ang="0">
                <a:pos x="467" y="581"/>
              </a:cxn>
              <a:cxn ang="0">
                <a:pos x="467" y="555"/>
              </a:cxn>
              <a:cxn ang="0">
                <a:pos x="453" y="527"/>
              </a:cxn>
              <a:cxn ang="0">
                <a:pos x="426" y="508"/>
              </a:cxn>
              <a:cxn ang="0">
                <a:pos x="396" y="502"/>
              </a:cxn>
              <a:cxn ang="0">
                <a:pos x="366" y="508"/>
              </a:cxn>
              <a:cxn ang="0">
                <a:pos x="341" y="527"/>
              </a:cxn>
              <a:cxn ang="0">
                <a:pos x="327" y="555"/>
              </a:cxn>
              <a:cxn ang="0">
                <a:pos x="325" y="581"/>
              </a:cxn>
              <a:cxn ang="0">
                <a:pos x="343" y="614"/>
              </a:cxn>
              <a:cxn ang="0">
                <a:pos x="339" y="634"/>
              </a:cxn>
              <a:cxn ang="0">
                <a:pos x="144" y="646"/>
              </a:cxn>
              <a:cxn ang="0">
                <a:pos x="144" y="470"/>
              </a:cxn>
              <a:cxn ang="0">
                <a:pos x="118" y="452"/>
              </a:cxn>
              <a:cxn ang="0">
                <a:pos x="91" y="464"/>
              </a:cxn>
              <a:cxn ang="0">
                <a:pos x="65" y="470"/>
              </a:cxn>
              <a:cxn ang="0">
                <a:pos x="39" y="464"/>
              </a:cxn>
              <a:cxn ang="0">
                <a:pos x="12" y="442"/>
              </a:cxn>
              <a:cxn ang="0">
                <a:pos x="0" y="417"/>
              </a:cxn>
              <a:cxn ang="0">
                <a:pos x="0" y="381"/>
              </a:cxn>
              <a:cxn ang="0">
                <a:pos x="12" y="358"/>
              </a:cxn>
              <a:cxn ang="0">
                <a:pos x="39" y="334"/>
              </a:cxn>
              <a:cxn ang="0">
                <a:pos x="65" y="328"/>
              </a:cxn>
              <a:cxn ang="0">
                <a:pos x="91" y="334"/>
              </a:cxn>
              <a:cxn ang="0">
                <a:pos x="118" y="346"/>
              </a:cxn>
              <a:cxn ang="0">
                <a:pos x="144" y="328"/>
              </a:cxn>
              <a:cxn ang="0">
                <a:pos x="144" y="146"/>
              </a:cxn>
              <a:cxn ang="0">
                <a:pos x="339" y="131"/>
              </a:cxn>
              <a:cxn ang="0">
                <a:pos x="343" y="111"/>
              </a:cxn>
              <a:cxn ang="0">
                <a:pos x="325" y="79"/>
              </a:cxn>
              <a:cxn ang="0">
                <a:pos x="325" y="52"/>
              </a:cxn>
              <a:cxn ang="0">
                <a:pos x="339" y="24"/>
              </a:cxn>
              <a:cxn ang="0">
                <a:pos x="366" y="4"/>
              </a:cxn>
              <a:cxn ang="0">
                <a:pos x="396" y="0"/>
              </a:cxn>
              <a:cxn ang="0">
                <a:pos x="426" y="4"/>
              </a:cxn>
              <a:cxn ang="0">
                <a:pos x="453" y="24"/>
              </a:cxn>
              <a:cxn ang="0">
                <a:pos x="467" y="52"/>
              </a:cxn>
              <a:cxn ang="0">
                <a:pos x="467" y="79"/>
              </a:cxn>
              <a:cxn ang="0">
                <a:pos x="449" y="111"/>
              </a:cxn>
              <a:cxn ang="0">
                <a:pos x="453" y="131"/>
              </a:cxn>
              <a:cxn ang="0">
                <a:pos x="646" y="146"/>
              </a:cxn>
              <a:cxn ang="0">
                <a:pos x="471" y="646"/>
              </a:cxn>
            </a:cxnLst>
            <a:rect l="0" t="0" r="r" b="b"/>
            <a:pathLst>
              <a:path w="646" h="646">
                <a:moveTo>
                  <a:pt x="471" y="646"/>
                </a:moveTo>
                <a:lnTo>
                  <a:pt x="453" y="634"/>
                </a:lnTo>
                <a:lnTo>
                  <a:pt x="449" y="620"/>
                </a:lnTo>
                <a:lnTo>
                  <a:pt x="449" y="614"/>
                </a:lnTo>
                <a:lnTo>
                  <a:pt x="461" y="594"/>
                </a:lnTo>
                <a:lnTo>
                  <a:pt x="467" y="581"/>
                </a:lnTo>
                <a:lnTo>
                  <a:pt x="467" y="569"/>
                </a:lnTo>
                <a:lnTo>
                  <a:pt x="467" y="555"/>
                </a:lnTo>
                <a:lnTo>
                  <a:pt x="461" y="543"/>
                </a:lnTo>
                <a:lnTo>
                  <a:pt x="453" y="527"/>
                </a:lnTo>
                <a:lnTo>
                  <a:pt x="439" y="514"/>
                </a:lnTo>
                <a:lnTo>
                  <a:pt x="426" y="508"/>
                </a:lnTo>
                <a:lnTo>
                  <a:pt x="414" y="502"/>
                </a:lnTo>
                <a:lnTo>
                  <a:pt x="396" y="502"/>
                </a:lnTo>
                <a:lnTo>
                  <a:pt x="378" y="502"/>
                </a:lnTo>
                <a:lnTo>
                  <a:pt x="366" y="508"/>
                </a:lnTo>
                <a:lnTo>
                  <a:pt x="355" y="514"/>
                </a:lnTo>
                <a:lnTo>
                  <a:pt x="341" y="527"/>
                </a:lnTo>
                <a:lnTo>
                  <a:pt x="331" y="543"/>
                </a:lnTo>
                <a:lnTo>
                  <a:pt x="327" y="555"/>
                </a:lnTo>
                <a:lnTo>
                  <a:pt x="325" y="569"/>
                </a:lnTo>
                <a:lnTo>
                  <a:pt x="325" y="581"/>
                </a:lnTo>
                <a:lnTo>
                  <a:pt x="331" y="594"/>
                </a:lnTo>
                <a:lnTo>
                  <a:pt x="343" y="614"/>
                </a:lnTo>
                <a:lnTo>
                  <a:pt x="343" y="620"/>
                </a:lnTo>
                <a:lnTo>
                  <a:pt x="339" y="634"/>
                </a:lnTo>
                <a:lnTo>
                  <a:pt x="327" y="646"/>
                </a:lnTo>
                <a:lnTo>
                  <a:pt x="144" y="646"/>
                </a:lnTo>
                <a:lnTo>
                  <a:pt x="144" y="468"/>
                </a:lnTo>
                <a:lnTo>
                  <a:pt x="144" y="470"/>
                </a:lnTo>
                <a:lnTo>
                  <a:pt x="132" y="456"/>
                </a:lnTo>
                <a:lnTo>
                  <a:pt x="118" y="452"/>
                </a:lnTo>
                <a:lnTo>
                  <a:pt x="110" y="452"/>
                </a:lnTo>
                <a:lnTo>
                  <a:pt x="91" y="464"/>
                </a:lnTo>
                <a:lnTo>
                  <a:pt x="79" y="470"/>
                </a:lnTo>
                <a:lnTo>
                  <a:pt x="65" y="470"/>
                </a:lnTo>
                <a:lnTo>
                  <a:pt x="53" y="470"/>
                </a:lnTo>
                <a:lnTo>
                  <a:pt x="39" y="464"/>
                </a:lnTo>
                <a:lnTo>
                  <a:pt x="24" y="456"/>
                </a:lnTo>
                <a:lnTo>
                  <a:pt x="12" y="442"/>
                </a:lnTo>
                <a:lnTo>
                  <a:pt x="4" y="429"/>
                </a:lnTo>
                <a:lnTo>
                  <a:pt x="0" y="417"/>
                </a:lnTo>
                <a:lnTo>
                  <a:pt x="0" y="399"/>
                </a:lnTo>
                <a:lnTo>
                  <a:pt x="0" y="381"/>
                </a:lnTo>
                <a:lnTo>
                  <a:pt x="4" y="369"/>
                </a:lnTo>
                <a:lnTo>
                  <a:pt x="12" y="358"/>
                </a:lnTo>
                <a:lnTo>
                  <a:pt x="24" y="344"/>
                </a:lnTo>
                <a:lnTo>
                  <a:pt x="39" y="334"/>
                </a:lnTo>
                <a:lnTo>
                  <a:pt x="53" y="330"/>
                </a:lnTo>
                <a:lnTo>
                  <a:pt x="65" y="328"/>
                </a:lnTo>
                <a:lnTo>
                  <a:pt x="79" y="328"/>
                </a:lnTo>
                <a:lnTo>
                  <a:pt x="91" y="334"/>
                </a:lnTo>
                <a:lnTo>
                  <a:pt x="110" y="346"/>
                </a:lnTo>
                <a:lnTo>
                  <a:pt x="118" y="346"/>
                </a:lnTo>
                <a:lnTo>
                  <a:pt x="132" y="342"/>
                </a:lnTo>
                <a:lnTo>
                  <a:pt x="144" y="328"/>
                </a:lnTo>
                <a:lnTo>
                  <a:pt x="144" y="324"/>
                </a:lnTo>
                <a:lnTo>
                  <a:pt x="144" y="146"/>
                </a:lnTo>
                <a:lnTo>
                  <a:pt x="327" y="146"/>
                </a:lnTo>
                <a:lnTo>
                  <a:pt x="339" y="131"/>
                </a:lnTo>
                <a:lnTo>
                  <a:pt x="343" y="119"/>
                </a:lnTo>
                <a:lnTo>
                  <a:pt x="343" y="111"/>
                </a:lnTo>
                <a:lnTo>
                  <a:pt x="331" y="91"/>
                </a:lnTo>
                <a:lnTo>
                  <a:pt x="325" y="79"/>
                </a:lnTo>
                <a:lnTo>
                  <a:pt x="325" y="65"/>
                </a:lnTo>
                <a:lnTo>
                  <a:pt x="325" y="52"/>
                </a:lnTo>
                <a:lnTo>
                  <a:pt x="331" y="38"/>
                </a:lnTo>
                <a:lnTo>
                  <a:pt x="339" y="24"/>
                </a:lnTo>
                <a:lnTo>
                  <a:pt x="353" y="12"/>
                </a:lnTo>
                <a:lnTo>
                  <a:pt x="366" y="4"/>
                </a:lnTo>
                <a:lnTo>
                  <a:pt x="378" y="0"/>
                </a:lnTo>
                <a:lnTo>
                  <a:pt x="396" y="0"/>
                </a:lnTo>
                <a:lnTo>
                  <a:pt x="414" y="0"/>
                </a:lnTo>
                <a:lnTo>
                  <a:pt x="426" y="4"/>
                </a:lnTo>
                <a:lnTo>
                  <a:pt x="437" y="12"/>
                </a:lnTo>
                <a:lnTo>
                  <a:pt x="453" y="24"/>
                </a:lnTo>
                <a:lnTo>
                  <a:pt x="461" y="38"/>
                </a:lnTo>
                <a:lnTo>
                  <a:pt x="467" y="52"/>
                </a:lnTo>
                <a:lnTo>
                  <a:pt x="467" y="65"/>
                </a:lnTo>
                <a:lnTo>
                  <a:pt x="467" y="79"/>
                </a:lnTo>
                <a:lnTo>
                  <a:pt x="461" y="91"/>
                </a:lnTo>
                <a:lnTo>
                  <a:pt x="449" y="111"/>
                </a:lnTo>
                <a:lnTo>
                  <a:pt x="449" y="119"/>
                </a:lnTo>
                <a:lnTo>
                  <a:pt x="453" y="131"/>
                </a:lnTo>
                <a:lnTo>
                  <a:pt x="465" y="146"/>
                </a:lnTo>
                <a:lnTo>
                  <a:pt x="646" y="146"/>
                </a:lnTo>
                <a:lnTo>
                  <a:pt x="646" y="646"/>
                </a:lnTo>
                <a:lnTo>
                  <a:pt x="471" y="646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gray">
          <a:xfrm>
            <a:off x="8843443" y="2744585"/>
            <a:ext cx="920727" cy="469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gray">
          <a:xfrm>
            <a:off x="10079285" y="2514909"/>
            <a:ext cx="1033971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gray">
          <a:xfrm>
            <a:off x="8747824" y="3585377"/>
            <a:ext cx="93317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gray">
          <a:xfrm>
            <a:off x="10005430" y="3509211"/>
            <a:ext cx="110782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gray">
          <a:xfrm>
            <a:off x="10192531" y="4937973"/>
            <a:ext cx="920726" cy="2795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57" name="Freeform 26"/>
          <p:cNvSpPr>
            <a:spLocks/>
          </p:cNvSpPr>
          <p:nvPr/>
        </p:nvSpPr>
        <p:spPr bwMode="gray">
          <a:xfrm rot="16200000">
            <a:off x="8554461" y="3925074"/>
            <a:ext cx="1370674" cy="2090922"/>
          </a:xfrm>
          <a:custGeom>
            <a:avLst/>
            <a:gdLst/>
            <a:ahLst/>
            <a:cxnLst>
              <a:cxn ang="0">
                <a:pos x="504" y="140"/>
              </a:cxn>
              <a:cxn ang="0">
                <a:pos x="518" y="333"/>
              </a:cxn>
              <a:cxn ang="0">
                <a:pos x="538" y="337"/>
              </a:cxn>
              <a:cxn ang="0">
                <a:pos x="571" y="321"/>
              </a:cxn>
              <a:cxn ang="0">
                <a:pos x="597" y="321"/>
              </a:cxn>
              <a:cxn ang="0">
                <a:pos x="625" y="335"/>
              </a:cxn>
              <a:cxn ang="0">
                <a:pos x="644" y="363"/>
              </a:cxn>
              <a:cxn ang="0">
                <a:pos x="648" y="392"/>
              </a:cxn>
              <a:cxn ang="0">
                <a:pos x="644" y="422"/>
              </a:cxn>
              <a:cxn ang="0">
                <a:pos x="625" y="448"/>
              </a:cxn>
              <a:cxn ang="0">
                <a:pos x="597" y="462"/>
              </a:cxn>
              <a:cxn ang="0">
                <a:pos x="571" y="464"/>
              </a:cxn>
              <a:cxn ang="0">
                <a:pos x="538" y="446"/>
              </a:cxn>
              <a:cxn ang="0">
                <a:pos x="518" y="450"/>
              </a:cxn>
              <a:cxn ang="0">
                <a:pos x="504" y="645"/>
              </a:cxn>
              <a:cxn ang="0">
                <a:pos x="323" y="647"/>
              </a:cxn>
              <a:cxn ang="0">
                <a:pos x="305" y="675"/>
              </a:cxn>
              <a:cxn ang="0">
                <a:pos x="317" y="700"/>
              </a:cxn>
              <a:cxn ang="0">
                <a:pos x="323" y="728"/>
              </a:cxn>
              <a:cxn ang="0">
                <a:pos x="317" y="754"/>
              </a:cxn>
              <a:cxn ang="0">
                <a:pos x="294" y="781"/>
              </a:cxn>
              <a:cxn ang="0">
                <a:pos x="270" y="793"/>
              </a:cxn>
              <a:cxn ang="0">
                <a:pos x="250" y="793"/>
              </a:cxn>
              <a:cxn ang="0">
                <a:pos x="221" y="787"/>
              </a:cxn>
              <a:cxn ang="0">
                <a:pos x="195" y="768"/>
              </a:cxn>
              <a:cxn ang="0">
                <a:pos x="181" y="740"/>
              </a:cxn>
              <a:cxn ang="0">
                <a:pos x="181" y="714"/>
              </a:cxn>
              <a:cxn ang="0">
                <a:pos x="199" y="681"/>
              </a:cxn>
              <a:cxn ang="0">
                <a:pos x="195" y="661"/>
              </a:cxn>
              <a:cxn ang="0">
                <a:pos x="0" y="645"/>
              </a:cxn>
              <a:cxn ang="0">
                <a:pos x="177" y="140"/>
              </a:cxn>
              <a:cxn ang="0">
                <a:pos x="195" y="130"/>
              </a:cxn>
              <a:cxn ang="0">
                <a:pos x="199" y="110"/>
              </a:cxn>
              <a:cxn ang="0">
                <a:pos x="181" y="79"/>
              </a:cxn>
              <a:cxn ang="0">
                <a:pos x="181" y="51"/>
              </a:cxn>
              <a:cxn ang="0">
                <a:pos x="195" y="23"/>
              </a:cxn>
              <a:cxn ang="0">
                <a:pos x="223" y="4"/>
              </a:cxn>
              <a:cxn ang="0">
                <a:pos x="252" y="0"/>
              </a:cxn>
              <a:cxn ang="0">
                <a:pos x="282" y="4"/>
              </a:cxn>
              <a:cxn ang="0">
                <a:pos x="307" y="23"/>
              </a:cxn>
              <a:cxn ang="0">
                <a:pos x="323" y="51"/>
              </a:cxn>
              <a:cxn ang="0">
                <a:pos x="323" y="79"/>
              </a:cxn>
              <a:cxn ang="0">
                <a:pos x="305" y="110"/>
              </a:cxn>
              <a:cxn ang="0">
                <a:pos x="309" y="130"/>
              </a:cxn>
              <a:cxn ang="0">
                <a:pos x="327" y="140"/>
              </a:cxn>
            </a:cxnLst>
            <a:rect l="0" t="0" r="r" b="b"/>
            <a:pathLst>
              <a:path w="648" h="793">
                <a:moveTo>
                  <a:pt x="327" y="140"/>
                </a:moveTo>
                <a:lnTo>
                  <a:pt x="504" y="140"/>
                </a:lnTo>
                <a:lnTo>
                  <a:pt x="504" y="325"/>
                </a:lnTo>
                <a:lnTo>
                  <a:pt x="518" y="333"/>
                </a:lnTo>
                <a:lnTo>
                  <a:pt x="532" y="339"/>
                </a:lnTo>
                <a:lnTo>
                  <a:pt x="538" y="337"/>
                </a:lnTo>
                <a:lnTo>
                  <a:pt x="558" y="327"/>
                </a:lnTo>
                <a:lnTo>
                  <a:pt x="571" y="321"/>
                </a:lnTo>
                <a:lnTo>
                  <a:pt x="583" y="321"/>
                </a:lnTo>
                <a:lnTo>
                  <a:pt x="597" y="321"/>
                </a:lnTo>
                <a:lnTo>
                  <a:pt x="611" y="327"/>
                </a:lnTo>
                <a:lnTo>
                  <a:pt x="625" y="335"/>
                </a:lnTo>
                <a:lnTo>
                  <a:pt x="638" y="349"/>
                </a:lnTo>
                <a:lnTo>
                  <a:pt x="644" y="363"/>
                </a:lnTo>
                <a:lnTo>
                  <a:pt x="648" y="375"/>
                </a:lnTo>
                <a:lnTo>
                  <a:pt x="648" y="392"/>
                </a:lnTo>
                <a:lnTo>
                  <a:pt x="648" y="410"/>
                </a:lnTo>
                <a:lnTo>
                  <a:pt x="644" y="422"/>
                </a:lnTo>
                <a:lnTo>
                  <a:pt x="638" y="434"/>
                </a:lnTo>
                <a:lnTo>
                  <a:pt x="625" y="448"/>
                </a:lnTo>
                <a:lnTo>
                  <a:pt x="611" y="458"/>
                </a:lnTo>
                <a:lnTo>
                  <a:pt x="597" y="462"/>
                </a:lnTo>
                <a:lnTo>
                  <a:pt x="583" y="464"/>
                </a:lnTo>
                <a:lnTo>
                  <a:pt x="571" y="464"/>
                </a:lnTo>
                <a:lnTo>
                  <a:pt x="558" y="458"/>
                </a:lnTo>
                <a:lnTo>
                  <a:pt x="538" y="446"/>
                </a:lnTo>
                <a:lnTo>
                  <a:pt x="532" y="446"/>
                </a:lnTo>
                <a:lnTo>
                  <a:pt x="518" y="450"/>
                </a:lnTo>
                <a:lnTo>
                  <a:pt x="504" y="460"/>
                </a:lnTo>
                <a:lnTo>
                  <a:pt x="504" y="645"/>
                </a:lnTo>
                <a:lnTo>
                  <a:pt x="321" y="645"/>
                </a:lnTo>
                <a:lnTo>
                  <a:pt x="323" y="647"/>
                </a:lnTo>
                <a:lnTo>
                  <a:pt x="309" y="661"/>
                </a:lnTo>
                <a:lnTo>
                  <a:pt x="305" y="675"/>
                </a:lnTo>
                <a:lnTo>
                  <a:pt x="305" y="683"/>
                </a:lnTo>
                <a:lnTo>
                  <a:pt x="317" y="700"/>
                </a:lnTo>
                <a:lnTo>
                  <a:pt x="323" y="714"/>
                </a:lnTo>
                <a:lnTo>
                  <a:pt x="323" y="728"/>
                </a:lnTo>
                <a:lnTo>
                  <a:pt x="321" y="740"/>
                </a:lnTo>
                <a:lnTo>
                  <a:pt x="317" y="754"/>
                </a:lnTo>
                <a:lnTo>
                  <a:pt x="307" y="768"/>
                </a:lnTo>
                <a:lnTo>
                  <a:pt x="294" y="781"/>
                </a:lnTo>
                <a:lnTo>
                  <a:pt x="282" y="787"/>
                </a:lnTo>
                <a:lnTo>
                  <a:pt x="270" y="793"/>
                </a:lnTo>
                <a:lnTo>
                  <a:pt x="252" y="793"/>
                </a:lnTo>
                <a:lnTo>
                  <a:pt x="250" y="793"/>
                </a:lnTo>
                <a:lnTo>
                  <a:pt x="234" y="793"/>
                </a:lnTo>
                <a:lnTo>
                  <a:pt x="221" y="787"/>
                </a:lnTo>
                <a:lnTo>
                  <a:pt x="209" y="781"/>
                </a:lnTo>
                <a:lnTo>
                  <a:pt x="195" y="768"/>
                </a:lnTo>
                <a:lnTo>
                  <a:pt x="185" y="754"/>
                </a:lnTo>
                <a:lnTo>
                  <a:pt x="181" y="740"/>
                </a:lnTo>
                <a:lnTo>
                  <a:pt x="179" y="728"/>
                </a:lnTo>
                <a:lnTo>
                  <a:pt x="181" y="714"/>
                </a:lnTo>
                <a:lnTo>
                  <a:pt x="185" y="700"/>
                </a:lnTo>
                <a:lnTo>
                  <a:pt x="199" y="681"/>
                </a:lnTo>
                <a:lnTo>
                  <a:pt x="199" y="675"/>
                </a:lnTo>
                <a:lnTo>
                  <a:pt x="195" y="661"/>
                </a:lnTo>
                <a:lnTo>
                  <a:pt x="183" y="645"/>
                </a:lnTo>
                <a:lnTo>
                  <a:pt x="0" y="645"/>
                </a:lnTo>
                <a:lnTo>
                  <a:pt x="0" y="140"/>
                </a:lnTo>
                <a:lnTo>
                  <a:pt x="177" y="140"/>
                </a:lnTo>
                <a:lnTo>
                  <a:pt x="181" y="142"/>
                </a:lnTo>
                <a:lnTo>
                  <a:pt x="195" y="130"/>
                </a:lnTo>
                <a:lnTo>
                  <a:pt x="199" y="118"/>
                </a:lnTo>
                <a:lnTo>
                  <a:pt x="199" y="110"/>
                </a:lnTo>
                <a:lnTo>
                  <a:pt x="185" y="90"/>
                </a:lnTo>
                <a:lnTo>
                  <a:pt x="181" y="79"/>
                </a:lnTo>
                <a:lnTo>
                  <a:pt x="181" y="65"/>
                </a:lnTo>
                <a:lnTo>
                  <a:pt x="181" y="51"/>
                </a:lnTo>
                <a:lnTo>
                  <a:pt x="185" y="39"/>
                </a:lnTo>
                <a:lnTo>
                  <a:pt x="195" y="23"/>
                </a:lnTo>
                <a:lnTo>
                  <a:pt x="209" y="9"/>
                </a:lnTo>
                <a:lnTo>
                  <a:pt x="223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2" y="4"/>
                </a:lnTo>
                <a:lnTo>
                  <a:pt x="294" y="9"/>
                </a:lnTo>
                <a:lnTo>
                  <a:pt x="307" y="23"/>
                </a:lnTo>
                <a:lnTo>
                  <a:pt x="317" y="39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0"/>
                </a:lnTo>
                <a:lnTo>
                  <a:pt x="305" y="110"/>
                </a:lnTo>
                <a:lnTo>
                  <a:pt x="305" y="118"/>
                </a:lnTo>
                <a:lnTo>
                  <a:pt x="309" y="130"/>
                </a:lnTo>
                <a:lnTo>
                  <a:pt x="323" y="142"/>
                </a:lnTo>
                <a:lnTo>
                  <a:pt x="327" y="14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200" dirty="0"/>
          </a:p>
        </p:txBody>
      </p:sp>
      <p:sp>
        <p:nvSpPr>
          <p:cNvPr id="58" name="Text Box 33"/>
          <p:cNvSpPr txBox="1">
            <a:spLocks noChangeArrowheads="1"/>
          </p:cNvSpPr>
          <p:nvPr/>
        </p:nvSpPr>
        <p:spPr bwMode="gray">
          <a:xfrm>
            <a:off x="8747825" y="4937307"/>
            <a:ext cx="1020501" cy="4015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59" name="Rectangle 28"/>
          <p:cNvSpPr/>
          <p:nvPr/>
        </p:nvSpPr>
        <p:spPr bwMode="gray">
          <a:xfrm>
            <a:off x="8094207" y="2894204"/>
            <a:ext cx="494938" cy="276100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Rectangle 29"/>
          <p:cNvSpPr/>
          <p:nvPr/>
        </p:nvSpPr>
        <p:spPr bwMode="gray">
          <a:xfrm>
            <a:off x="8589997" y="2532412"/>
            <a:ext cx="481132" cy="954599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B96E691-A354-9E4C-96BA-B58CCCC5248D}"/>
              </a:ext>
            </a:extLst>
          </p:cNvPr>
          <p:cNvSpPr/>
          <p:nvPr/>
        </p:nvSpPr>
        <p:spPr bwMode="gray">
          <a:xfrm>
            <a:off x="10776037" y="3395896"/>
            <a:ext cx="1035504" cy="287282"/>
          </a:xfrm>
          <a:prstGeom prst="roundRect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ea typeface="Arial Unicode MS" pitchFamily="34" charset="-128"/>
                <a:cs typeface="Arial Unicode MS" pitchFamily="34" charset="-128"/>
              </a:rPr>
              <a:t>Unit Test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3830F7E-DBA9-4F4F-B675-8E82871E5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056" y="3657462"/>
            <a:ext cx="1262867" cy="1262867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727A36-5FDE-A34D-AB8C-2692497139D2}"/>
              </a:ext>
            </a:extLst>
          </p:cNvPr>
          <p:cNvCxnSpPr>
            <a:cxnSpLocks/>
          </p:cNvCxnSpPr>
          <p:nvPr/>
        </p:nvCxnSpPr>
        <p:spPr>
          <a:xfrm flipH="1">
            <a:off x="10858149" y="3670709"/>
            <a:ext cx="336185" cy="35365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10"/>
          <p:cNvSpPr/>
          <p:nvPr/>
        </p:nvSpPr>
        <p:spPr bwMode="gray">
          <a:xfrm>
            <a:off x="10758474" y="4061689"/>
            <a:ext cx="279086" cy="223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259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635067-DA91-664B-BCBB-AD8A83AC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51" y="518106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and Motivation </a:t>
            </a:r>
            <a:br>
              <a:rPr lang="en-US" dirty="0"/>
            </a:br>
            <a:r>
              <a:rPr lang="en-US" sz="1799" dirty="0"/>
              <a:t>Importance of tests</a:t>
            </a:r>
            <a:endParaRPr lang="en-US" b="0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 bwMode="gray">
          <a:xfrm>
            <a:off x="526015" y="1915458"/>
            <a:ext cx="11148596" cy="1353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defTabSz="108855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Tx/>
              <a:buNone/>
              <a:defRPr sz="3600" b="1" i="1">
                <a:solidFill>
                  <a:schemeClr val="accent3"/>
                </a:solidFill>
                <a:latin typeface="+mn-lt"/>
              </a:defRPr>
            </a:lvl1pPr>
            <a:lvl2pPr marL="395921" indent="0" defTabSz="1088558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None/>
              <a:defRPr sz="1200">
                <a:latin typeface="+mn-lt"/>
              </a:defRPr>
            </a:lvl2pPr>
            <a:lvl3pPr marL="358775" indent="-179388" defTabSz="1088558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noProof="0" dirty="0" smtClean="0">
                <a:latin typeface="+mn-lt"/>
              </a:defRPr>
            </a:lvl3pPr>
            <a:lvl4pPr marL="539892" indent="-179964" defTabSz="1088558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>
                <a:latin typeface="+mn-lt"/>
              </a:defRPr>
            </a:lvl4pPr>
            <a:lvl5pPr marL="719856" indent="-179964" defTabSz="1088558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baseline="0">
                <a:latin typeface="+mn-lt"/>
              </a:defRPr>
            </a:lvl5pPr>
            <a:lvl6pPr marL="2993535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6pPr>
            <a:lvl7pPr marL="3537814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7pPr>
            <a:lvl8pPr marL="408209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8pPr>
            <a:lvl9pPr marL="4626373" indent="-272140" defTabSz="1088558">
              <a:spcBef>
                <a:spcPct val="20000"/>
              </a:spcBef>
              <a:buFont typeface="Arial" pitchFamily="34" charset="0"/>
              <a:buChar char="•"/>
              <a:defRPr sz="2400"/>
            </a:lvl9pPr>
          </a:lstStyle>
          <a:p>
            <a:pPr marL="233293" indent="-233293"/>
            <a:r>
              <a:rPr lang="en-US" sz="3599"/>
              <a:t>“If the tests are good, then the product code is probably good enough. </a:t>
            </a:r>
          </a:p>
          <a:p>
            <a:pPr marL="233293" indent="-233293"/>
            <a:r>
              <a:rPr lang="en-US" sz="3599"/>
              <a:t>  If tests are bad or do not exist, then all hope is lost.”</a:t>
            </a:r>
            <a:endParaRPr lang="en-US" sz="3599" dirty="0"/>
          </a:p>
        </p:txBody>
      </p:sp>
      <p:sp>
        <p:nvSpPr>
          <p:cNvPr id="8" name="TextBox 4"/>
          <p:cNvSpPr txBox="1"/>
          <p:nvPr/>
        </p:nvSpPr>
        <p:spPr>
          <a:xfrm>
            <a:off x="8111601" y="3877217"/>
            <a:ext cx="3563009" cy="8307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799" dirty="0"/>
              <a:t>Gerard </a:t>
            </a:r>
            <a:r>
              <a:rPr lang="en-US" sz="1799" dirty="0" err="1"/>
              <a:t>Meszaros</a:t>
            </a:r>
            <a:r>
              <a:rPr lang="en-US" sz="1799" dirty="0"/>
              <a:t> – @SAP 2012</a:t>
            </a:r>
          </a:p>
          <a:p>
            <a:pPr algn="r"/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Author of “</a:t>
            </a: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xUnit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Test Patterns”</a:t>
            </a:r>
          </a:p>
          <a:p>
            <a:pPr algn="r"/>
            <a:endParaRPr lang="en-US" sz="1799" dirty="0"/>
          </a:p>
        </p:txBody>
      </p:sp>
    </p:spTree>
    <p:extLst>
      <p:ext uri="{BB962C8B-B14F-4D97-AF65-F5344CB8AC3E}">
        <p14:creationId xmlns:p14="http://schemas.microsoft.com/office/powerpoint/2010/main" val="14525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pPr>
              <a:spcBef>
                <a:spcPts val="1799"/>
              </a:spcBef>
            </a:pPr>
            <a:r>
              <a:rPr lang="hu-HU" dirty="0"/>
              <a:t>Testable objects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60588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799"/>
              </a:spcBef>
            </a:pPr>
            <a:r>
              <a:rPr lang="hu-HU" dirty="0"/>
              <a:t>Which objects can be tested by automates?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6799-DE77-44AC-B41F-E9A17A89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u-HU" dirty="0"/>
              <a:t>Classes/methods</a:t>
            </a:r>
          </a:p>
          <a:p>
            <a:pPr lvl="1"/>
            <a:r>
              <a:rPr lang="hu-HU" dirty="0"/>
              <a:t>ABAP classes provide a dedicated </a:t>
            </a:r>
            <a:r>
              <a:rPr lang="hu-HU" i="1" dirty="0"/>
              <a:t>test include</a:t>
            </a:r>
            <a:r>
              <a:rPr lang="hu-HU" dirty="0"/>
              <a:t> to place the test code for the given class.</a:t>
            </a:r>
          </a:p>
          <a:p>
            <a:r>
              <a:rPr lang="hu-HU" dirty="0"/>
              <a:t>Function modules</a:t>
            </a:r>
          </a:p>
          <a:p>
            <a:pPr lvl="1"/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Function modules are located in includes and the include with suffix </a:t>
            </a:r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T99</a:t>
            </a:r>
            <a:r>
              <a:rPr lang="en-US" b="1" i="0" dirty="0">
                <a:solidFill>
                  <a:srgbClr val="24292E"/>
                </a:solidFill>
                <a:effectLst/>
                <a:latin typeface="-apple-system"/>
              </a:rPr>
              <a:t> 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is the 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dedicated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include in which all test automats for all function modules of the function group have to be located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.</a:t>
            </a:r>
          </a:p>
          <a:p>
            <a:pPr lvl="1"/>
            <a:r>
              <a:rPr lang="hu-HU" dirty="0"/>
              <a:t>You can also use </a:t>
            </a:r>
            <a:r>
              <a:rPr lang="hu-HU" b="1" i="1" dirty="0"/>
              <a:t>global test classes </a:t>
            </a:r>
            <a:r>
              <a:rPr lang="hu-HU" dirty="0"/>
              <a:t>with one or more internal test classes to cover different scenarios of a larger function module. You can use </a:t>
            </a:r>
            <a:r>
              <a:rPr lang="hu-HU" b="1" i="1" dirty="0"/>
              <a:t>test relations </a:t>
            </a:r>
            <a:r>
              <a:rPr lang="hu-HU" dirty="0"/>
              <a:t>to bind the test classes to the tested function.</a:t>
            </a:r>
          </a:p>
          <a:p>
            <a:r>
              <a:rPr lang="hu-HU" dirty="0"/>
              <a:t>Programs</a:t>
            </a:r>
          </a:p>
          <a:p>
            <a:pPr lvl="1"/>
            <a:r>
              <a:rPr lang="hu-HU" dirty="0"/>
              <a:t>I</a:t>
            </a:r>
            <a:r>
              <a:rPr lang="en-US" dirty="0"/>
              <a:t>f you have an existing report that you need to test, you can test any FORM and local class within the report</a:t>
            </a:r>
            <a:r>
              <a:rPr lang="hu-HU" dirty="0"/>
              <a:t>,</a:t>
            </a:r>
            <a:r>
              <a:rPr lang="en-US" dirty="0"/>
              <a:t> but you cannot simply test the code located in the START-OF-SELECTION area of the report.</a:t>
            </a:r>
            <a:endParaRPr lang="hu-HU" dirty="0"/>
          </a:p>
          <a:p>
            <a:pPr lvl="1"/>
            <a:r>
              <a:rPr lang="en-US" dirty="0"/>
              <a:t>Therefore </a:t>
            </a:r>
            <a:r>
              <a:rPr lang="hu-HU" dirty="0"/>
              <a:t>you have </a:t>
            </a:r>
            <a:r>
              <a:rPr lang="en-US" dirty="0"/>
              <a:t>to refactor the report to work either with forms, local </a:t>
            </a:r>
            <a:r>
              <a:rPr lang="hu-HU" dirty="0"/>
              <a:t>or </a:t>
            </a:r>
            <a:r>
              <a:rPr lang="en-US" dirty="0"/>
              <a:t>global classes</a:t>
            </a:r>
            <a:r>
              <a:rPr lang="hu-HU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C0B2-6710-4188-A28C-97759913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440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EBC-E960-4DC0-8FB7-A028A405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8204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CDS views </a:t>
            </a:r>
          </a:p>
          <a:p>
            <a:pPr lvl="1"/>
            <a:r>
              <a:rPr lang="hu-HU" dirty="0"/>
              <a:t>S</a:t>
            </a:r>
            <a:r>
              <a:rPr lang="en-US" dirty="0"/>
              <a:t>hall have a unit test if they:</a:t>
            </a:r>
          </a:p>
          <a:p>
            <a:pPr lvl="2"/>
            <a:r>
              <a:rPr lang="en-US" dirty="0"/>
              <a:t>contain business logic (e.g. CASE</a:t>
            </a:r>
            <a:r>
              <a:rPr lang="hu-HU" dirty="0"/>
              <a:t>/</a:t>
            </a:r>
            <a:r>
              <a:rPr lang="en-US" dirty="0"/>
              <a:t>WHEN statements to derive new properties)</a:t>
            </a:r>
            <a:r>
              <a:rPr lang="hu-HU" dirty="0"/>
              <a:t>.</a:t>
            </a:r>
            <a:endParaRPr lang="en-US" dirty="0"/>
          </a:p>
          <a:p>
            <a:pPr lvl="2"/>
            <a:r>
              <a:rPr lang="en-US" dirty="0"/>
              <a:t>are combined to a complex view stack that calculates properties.</a:t>
            </a:r>
          </a:p>
          <a:p>
            <a:pPr lvl="2"/>
            <a:r>
              <a:rPr lang="en-US" dirty="0"/>
              <a:t>contain complicated JOIN or UNION logic.</a:t>
            </a:r>
            <a:endParaRPr lang="hu-HU" dirty="0"/>
          </a:p>
          <a:p>
            <a:pPr lvl="1"/>
            <a:r>
              <a:rPr lang="hu-HU" dirty="0"/>
              <a:t>You should use </a:t>
            </a:r>
            <a:r>
              <a:rPr lang="hu-HU" b="1" i="1" dirty="0"/>
              <a:t>test relations </a:t>
            </a:r>
            <a:r>
              <a:rPr lang="hu-HU" dirty="0"/>
              <a:t>to bind the test classes to the tested CDS view.</a:t>
            </a:r>
          </a:p>
          <a:p>
            <a:pPr lvl="1"/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T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o test CDS views, make use of the </a:t>
            </a:r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CDS test double framework</a:t>
            </a:r>
            <a:r>
              <a:rPr lang="hu-HU" b="1" i="1" dirty="0">
                <a:solidFill>
                  <a:srgbClr val="24292E"/>
                </a:solidFill>
                <a:effectLst/>
                <a:latin typeface="-apple-system"/>
              </a:rPr>
              <a:t>.</a:t>
            </a:r>
          </a:p>
          <a:p>
            <a:r>
              <a:rPr lang="hu-HU" dirty="0">
                <a:solidFill>
                  <a:srgbClr val="24292E"/>
                </a:solidFill>
                <a:latin typeface="-apple-system"/>
              </a:rPr>
              <a:t>DCL (Data Control Objects)</a:t>
            </a:r>
          </a:p>
          <a:p>
            <a:pPr lvl="1"/>
            <a:r>
              <a:rPr lang="hu-HU" dirty="0"/>
              <a:t>If access to CDS views is restricted by authorization checks, those are also subject to uit tests.</a:t>
            </a:r>
          </a:p>
          <a:p>
            <a:r>
              <a:rPr lang="hu-HU" dirty="0"/>
              <a:t>AMDPs and Table Functions</a:t>
            </a:r>
          </a:p>
          <a:p>
            <a:pPr lvl="1"/>
            <a:r>
              <a:rPr lang="hu-HU" dirty="0"/>
              <a:t>Special enttites ambodying business logic in ABAP classes. Are also subject to unit testing.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2ACA-A8E2-4639-BC34-4EE794E3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14</a:t>
            </a:fld>
            <a:endParaRPr lang="en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FCE0B3-5338-4C94-BF32-E62AEE64B9E8}"/>
              </a:ext>
            </a:extLst>
          </p:cNvPr>
          <p:cNvSpPr txBox="1">
            <a:spLocks/>
          </p:cNvSpPr>
          <p:nvPr/>
        </p:nvSpPr>
        <p:spPr>
          <a:xfrm>
            <a:off x="533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799"/>
              </a:spcBef>
            </a:pPr>
            <a:r>
              <a:rPr lang="hu-HU" dirty="0"/>
              <a:t>Which objects can be tested by automates?</a:t>
            </a:r>
          </a:p>
        </p:txBody>
      </p:sp>
    </p:spTree>
    <p:extLst>
      <p:ext uri="{BB962C8B-B14F-4D97-AF65-F5344CB8AC3E}">
        <p14:creationId xmlns:p14="http://schemas.microsoft.com/office/powerpoint/2010/main" val="465201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EBC-E960-4DC0-8FB7-A028A405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82040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Odata services</a:t>
            </a:r>
          </a:p>
          <a:p>
            <a:pPr lvl="1"/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Classical OData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services are developed with Gateway and result in two classes with suffix “</a:t>
            </a: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_DPC_EXT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” and “</a:t>
            </a:r>
            <a:r>
              <a:rPr lang="en-US" b="0" i="1" dirty="0">
                <a:solidFill>
                  <a:srgbClr val="24292E"/>
                </a:solidFill>
                <a:effectLst/>
                <a:latin typeface="-apple-system"/>
              </a:rPr>
              <a:t>_MPC_EXT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” that allow modifications within the service processing. It is highly recommended to add </a:t>
            </a:r>
            <a:r>
              <a:rPr lang="en-US" b="0" i="0" u="sng" dirty="0">
                <a:solidFill>
                  <a:srgbClr val="24292E"/>
                </a:solidFill>
                <a:effectLst/>
                <a:latin typeface="-apple-system"/>
              </a:rPr>
              <a:t>local unit tests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to those classes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.</a:t>
            </a:r>
            <a:endParaRPr lang="hu-HU" dirty="0"/>
          </a:p>
          <a:p>
            <a:pPr lvl="1"/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Additionally, </a:t>
            </a:r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modifying services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shall have </a:t>
            </a:r>
            <a:r>
              <a:rPr lang="hu-HU" b="0" i="0" u="sng" dirty="0">
                <a:solidFill>
                  <a:srgbClr val="24292E"/>
                </a:solidFill>
                <a:effectLst/>
                <a:latin typeface="-apple-system"/>
              </a:rPr>
              <a:t>integration </a:t>
            </a:r>
            <a:r>
              <a:rPr lang="en-US" b="0" i="0" u="sng" dirty="0">
                <a:solidFill>
                  <a:srgbClr val="24292E"/>
                </a:solidFill>
                <a:effectLst/>
                <a:latin typeface="-apple-system"/>
              </a:rPr>
              <a:t>tests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. These E2E tests should be in</a:t>
            </a:r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 a dedicated global test class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to enable you to trigger the fast and isolated unit tests on the “*_EXT” classes and the long running (sometimes not isolated) E2E tests individually by running the global test classes.</a:t>
            </a:r>
            <a:endParaRPr lang="hu-HU" b="0" i="0" dirty="0">
              <a:solidFill>
                <a:srgbClr val="24292E"/>
              </a:solidFill>
              <a:effectLst/>
              <a:latin typeface="-apple-system"/>
            </a:endParaRPr>
          </a:p>
          <a:p>
            <a:pPr lvl="1"/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OData services shall be developed using the </a:t>
            </a:r>
            <a:r>
              <a:rPr lang="en-US" b="1" i="1" dirty="0">
                <a:solidFill>
                  <a:srgbClr val="24292E"/>
                </a:solidFill>
                <a:effectLst/>
                <a:latin typeface="-apple-system"/>
              </a:rPr>
              <a:t>Restful ABAP Programming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model (RAP) 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shall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have a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t least a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 </a:t>
            </a:r>
            <a:r>
              <a:rPr lang="en-US" b="1" i="0" u="sng" dirty="0">
                <a:solidFill>
                  <a:srgbClr val="24292E"/>
                </a:solidFill>
                <a:effectLst/>
                <a:latin typeface="-apple-system"/>
              </a:rPr>
              <a:t>smoke test 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(e.g. GET of an </a:t>
            </a:r>
            <a:r>
              <a:rPr lang="en-US" b="0" i="0" dirty="0" err="1">
                <a:solidFill>
                  <a:srgbClr val="24292E"/>
                </a:solidFill>
                <a:effectLst/>
                <a:latin typeface="-apple-system"/>
              </a:rPr>
              <a:t>EntitySet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) to validate the proper binding</a:t>
            </a:r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.</a:t>
            </a:r>
          </a:p>
          <a:p>
            <a:pPr lvl="2"/>
            <a:r>
              <a:rPr lang="hu-HU" dirty="0">
                <a:solidFill>
                  <a:srgbClr val="24292E"/>
                </a:solidFill>
                <a:latin typeface="-apple-system"/>
              </a:rPr>
              <a:t>CREATE, UPDATE, DELETE or FUNCTIONS may be subject to dedicated tests.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2ACA-A8E2-4639-BC34-4EE794E3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15</a:t>
            </a:fld>
            <a:endParaRPr lang="en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FCE0B3-5338-4C94-BF32-E62AEE64B9E8}"/>
              </a:ext>
            </a:extLst>
          </p:cNvPr>
          <p:cNvSpPr txBox="1">
            <a:spLocks/>
          </p:cNvSpPr>
          <p:nvPr/>
        </p:nvSpPr>
        <p:spPr>
          <a:xfrm>
            <a:off x="533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799"/>
              </a:spcBef>
            </a:pPr>
            <a:r>
              <a:rPr lang="hu-HU" dirty="0"/>
              <a:t>Which objects can be tested by automates?</a:t>
            </a:r>
          </a:p>
        </p:txBody>
      </p:sp>
    </p:spTree>
    <p:extLst>
      <p:ext uri="{BB962C8B-B14F-4D97-AF65-F5344CB8AC3E}">
        <p14:creationId xmlns:p14="http://schemas.microsoft.com/office/powerpoint/2010/main" val="2543666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EBC-E960-4DC0-8FB7-A028A405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90688"/>
            <a:ext cx="10820400" cy="4351338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Business Add-In (BAdI)</a:t>
            </a:r>
          </a:p>
          <a:p>
            <a:pPr lvl="1"/>
            <a:r>
              <a:rPr lang="hu-HU" dirty="0">
                <a:solidFill>
                  <a:srgbClr val="24292E"/>
                </a:solidFill>
                <a:latin typeface="-apple-system"/>
              </a:rPr>
              <a:t>The BAdIlogic itself can be unit tested inits own implementing class.</a:t>
            </a:r>
          </a:p>
          <a:p>
            <a:pPr lvl="1"/>
            <a:r>
              <a:rPr lang="hu-HU" dirty="0">
                <a:solidFill>
                  <a:srgbClr val="24292E"/>
                </a:solidFill>
                <a:effectLst/>
                <a:latin typeface="-apple-system"/>
              </a:rPr>
              <a:t>The caller logic can be tested with unit tests, but the CALL BADI and GET BADI statements must be treated as dependencies -&gt; isolate them.</a:t>
            </a:r>
          </a:p>
          <a:p>
            <a:r>
              <a:rPr lang="hu-HU" dirty="0">
                <a:solidFill>
                  <a:srgbClr val="24292E"/>
                </a:solidFill>
                <a:latin typeface="-apple-system"/>
              </a:rPr>
              <a:t>AUTHORITY-CHECK</a:t>
            </a:r>
          </a:p>
          <a:p>
            <a:pPr lvl="1"/>
            <a:r>
              <a:rPr lang="en-US" dirty="0"/>
              <a:t>There is a dedicated test helper </a:t>
            </a:r>
            <a:r>
              <a:rPr lang="en-US" b="1" i="1" dirty="0" err="1"/>
              <a:t>cl_aunit_authority_check</a:t>
            </a:r>
            <a:r>
              <a:rPr lang="hu-HU" dirty="0"/>
              <a:t>.</a:t>
            </a:r>
          </a:p>
          <a:p>
            <a:pPr lvl="1"/>
            <a:r>
              <a:rPr lang="hu-HU" b="0" i="0" dirty="0">
                <a:solidFill>
                  <a:srgbClr val="24292E"/>
                </a:solidFill>
                <a:effectLst/>
                <a:latin typeface="-apple-system"/>
              </a:rPr>
              <a:t>I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n combination with a test user who has all the necessary authorizations the solution makes it possible to write </a:t>
            </a:r>
            <a:r>
              <a:rPr lang="en-US" i="0" u="sng" dirty="0">
                <a:solidFill>
                  <a:srgbClr val="24292E"/>
                </a:solidFill>
                <a:effectLst/>
                <a:latin typeface="-apple-system"/>
              </a:rPr>
              <a:t>positive and negative tests</a:t>
            </a:r>
            <a:r>
              <a:rPr lang="en-US" b="0" i="0" dirty="0">
                <a:solidFill>
                  <a:srgbClr val="24292E"/>
                </a:solidFill>
                <a:effectLst/>
                <a:latin typeface="-apple-system"/>
              </a:rPr>
              <a:t>.</a:t>
            </a:r>
            <a:endParaRPr lang="hu-HU" b="0" i="0" dirty="0">
              <a:solidFill>
                <a:srgbClr val="24292E"/>
              </a:solidFill>
              <a:effectLst/>
              <a:latin typeface="-apple-system"/>
            </a:endParaRPr>
          </a:p>
          <a:p>
            <a:r>
              <a:rPr lang="hu-HU" dirty="0">
                <a:solidFill>
                  <a:srgbClr val="24292E"/>
                </a:solidFill>
                <a:latin typeface="-apple-system"/>
              </a:rPr>
              <a:t>Restfull ABAP Programming (RAP) business objects</a:t>
            </a:r>
          </a:p>
          <a:p>
            <a:pPr lvl="1"/>
            <a:r>
              <a:rPr lang="hu-HU" dirty="0">
                <a:solidFill>
                  <a:srgbClr val="24292E"/>
                </a:solidFill>
                <a:latin typeface="-apple-system"/>
              </a:rPr>
              <a:t>Depending on the BO implemetation method (managed/unmanaged) the underlying classes can be </a:t>
            </a:r>
            <a:r>
              <a:rPr lang="hu-HU" u="sng" dirty="0">
                <a:solidFill>
                  <a:srgbClr val="24292E"/>
                </a:solidFill>
                <a:latin typeface="-apple-system"/>
              </a:rPr>
              <a:t>unit tested </a:t>
            </a:r>
            <a:r>
              <a:rPr lang="hu-HU" dirty="0">
                <a:solidFill>
                  <a:srgbClr val="24292E"/>
                </a:solidFill>
                <a:latin typeface="-apple-system"/>
              </a:rPr>
              <a:t>individually.</a:t>
            </a:r>
          </a:p>
          <a:p>
            <a:pPr lvl="1"/>
            <a:r>
              <a:rPr lang="hu-HU" dirty="0">
                <a:solidFill>
                  <a:srgbClr val="24292E"/>
                </a:solidFill>
                <a:latin typeface="-apple-system"/>
              </a:rPr>
              <a:t>The </a:t>
            </a:r>
            <a:r>
              <a:rPr lang="hu-HU" b="1" i="1" dirty="0">
                <a:solidFill>
                  <a:srgbClr val="24292E"/>
                </a:solidFill>
                <a:latin typeface="-apple-system"/>
              </a:rPr>
              <a:t>behavior </a:t>
            </a:r>
            <a:r>
              <a:rPr lang="hu-HU" dirty="0">
                <a:solidFill>
                  <a:srgbClr val="24292E"/>
                </a:solidFill>
                <a:latin typeface="-apple-system"/>
              </a:rPr>
              <a:t>of the BO can be </a:t>
            </a:r>
            <a:r>
              <a:rPr lang="hu-HU" u="sng" dirty="0">
                <a:solidFill>
                  <a:srgbClr val="24292E"/>
                </a:solidFill>
                <a:latin typeface="-apple-system"/>
              </a:rPr>
              <a:t>integration tested </a:t>
            </a:r>
            <a:r>
              <a:rPr lang="hu-HU" dirty="0">
                <a:solidFill>
                  <a:srgbClr val="24292E"/>
                </a:solidFill>
                <a:latin typeface="-apple-system"/>
              </a:rPr>
              <a:t>using EML statements.</a:t>
            </a:r>
          </a:p>
          <a:p>
            <a:pPr lvl="2"/>
            <a:r>
              <a:rPr lang="hu-HU" dirty="0">
                <a:solidFill>
                  <a:srgbClr val="24292E"/>
                </a:solidFill>
                <a:latin typeface="-apple-system"/>
              </a:rPr>
              <a:t>Recommendation: define combined test scenarios (e.g. Create -&gt; Update -&gt; Commit, Create -&gt; Read, ...)</a:t>
            </a:r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2ACA-A8E2-4639-BC34-4EE794E3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16</a:t>
            </a:fld>
            <a:endParaRPr lang="en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FCE0B3-5338-4C94-BF32-E62AEE64B9E8}"/>
              </a:ext>
            </a:extLst>
          </p:cNvPr>
          <p:cNvSpPr txBox="1">
            <a:spLocks/>
          </p:cNvSpPr>
          <p:nvPr/>
        </p:nvSpPr>
        <p:spPr>
          <a:xfrm>
            <a:off x="5334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799"/>
              </a:spcBef>
            </a:pPr>
            <a:r>
              <a:rPr lang="hu-HU" dirty="0"/>
              <a:t>Which objects can be tested by automates?</a:t>
            </a:r>
          </a:p>
        </p:txBody>
      </p:sp>
    </p:spTree>
    <p:extLst>
      <p:ext uri="{BB962C8B-B14F-4D97-AF65-F5344CB8AC3E}">
        <p14:creationId xmlns:p14="http://schemas.microsoft.com/office/powerpoint/2010/main" val="188289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pPr>
              <a:spcBef>
                <a:spcPts val="1799"/>
              </a:spcBef>
            </a:pPr>
            <a:r>
              <a:rPr lang="hu-HU" dirty="0"/>
              <a:t>The ABAP Unit framework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513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3A26C-A9AE-D644-83DC-453D14771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 PUBLIC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FINAL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CREATE PUBLIC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PUBLIC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IMPORTING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PROTECTED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DA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4" y="515644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Product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996E8-CA0A-2A4F-B627-03023D79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28" y="2583786"/>
            <a:ext cx="1905955" cy="190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290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3A26C-A9AE-D644-83DC-453D14771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 PUBLIC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FINAL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CREATE PUBLIC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PROTECTED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120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575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accent3"/>
              </a:solidFill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2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Add a test class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FC19AD-404F-B940-B1FA-96CE86B2F7F0}"/>
              </a:ext>
            </a:extLst>
          </p:cNvPr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9996E8-CA0A-2A4F-B627-03023D79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044" y="1723049"/>
            <a:ext cx="1774216" cy="1774216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Product code</a:t>
            </a:r>
          </a:p>
        </p:txBody>
      </p:sp>
    </p:spTree>
    <p:extLst>
      <p:ext uri="{BB962C8B-B14F-4D97-AF65-F5344CB8AC3E}">
        <p14:creationId xmlns:p14="http://schemas.microsoft.com/office/powerpoint/2010/main" val="88578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genda items"/>
          <p:cNvSpPr>
            <a:spLocks noGrp="1"/>
          </p:cNvSpPr>
          <p:nvPr>
            <p:ph type="body" sz="quarter" idx="10"/>
          </p:nvPr>
        </p:nvSpPr>
        <p:spPr bwMode="gray">
          <a:xfrm>
            <a:off x="503869" y="1138516"/>
            <a:ext cx="11182288" cy="5196727"/>
          </a:xfrm>
        </p:spPr>
        <p:txBody>
          <a:bodyPr/>
          <a:lstStyle/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Purpose of test automation</a:t>
            </a:r>
            <a:endParaRPr lang="en-US" dirty="0"/>
          </a:p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Test types</a:t>
            </a:r>
          </a:p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Testable objects</a:t>
            </a:r>
          </a:p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The ABAP Unit framework</a:t>
            </a:r>
          </a:p>
          <a:p>
            <a:pPr marL="522707" lvl="1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Testdouble frameworks</a:t>
            </a:r>
            <a:endParaRPr lang="en-US" dirty="0"/>
          </a:p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Writting testable code</a:t>
            </a:r>
          </a:p>
          <a:p>
            <a:pPr marL="342797" indent="-342797">
              <a:spcBef>
                <a:spcPts val="1799"/>
              </a:spcBef>
              <a:buFont typeface="Arial" panose="020B0604020202020204" pitchFamily="34" charset="0"/>
              <a:buChar char="•"/>
            </a:pPr>
            <a:r>
              <a:rPr lang="hu-HU" dirty="0"/>
              <a:t>Best practices, useful patterns</a:t>
            </a:r>
            <a:endParaRPr lang="en-US" dirty="0"/>
          </a:p>
        </p:txBody>
      </p:sp>
      <p:sp>
        <p:nvSpPr>
          <p:cNvPr id="2" name="Agenda"/>
          <p:cNvSpPr>
            <a:spLocks noGrp="1"/>
          </p:cNvSpPr>
          <p:nvPr>
            <p:ph type="title"/>
          </p:nvPr>
        </p:nvSpPr>
        <p:spPr bwMode="gray">
          <a:xfrm>
            <a:off x="503870" y="504761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3" y="515644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Add a test method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2870F7-A89C-0449-98D5-EFB3458BE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396" y="3734920"/>
            <a:ext cx="1120786" cy="1120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4C062A-83E3-DF40-A691-F39DE239D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5841" y="2219688"/>
            <a:ext cx="1120786" cy="1120786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2C23F36-72BF-5B4E-86D6-6564F75054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 PUBLIC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FINAL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CREATE PUBLIC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PROTECTED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Product code</a:t>
            </a:r>
          </a:p>
        </p:txBody>
      </p:sp>
    </p:spTree>
    <p:extLst>
      <p:ext uri="{BB962C8B-B14F-4D97-AF65-F5344CB8AC3E}">
        <p14:creationId xmlns:p14="http://schemas.microsoft.com/office/powerpoint/2010/main" val="162992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   "! Amount of 1 EUR results in 1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3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Test method 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2EF2-2768-B94C-94D9-E8FC100F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905" y="3893321"/>
            <a:ext cx="1788078" cy="17880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D5E48-D0E3-7F4D-B7B6-6D9C0B20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087" y="2414974"/>
            <a:ext cx="639823" cy="639823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0B673B5-06AD-DF4C-AD57-B1D3D9BDC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54570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 PUBLIC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FINAL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CREATE PUBLIC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PROTECTED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Product code</a:t>
            </a:r>
          </a:p>
        </p:txBody>
      </p:sp>
    </p:spTree>
    <p:extLst>
      <p:ext uri="{BB962C8B-B14F-4D97-AF65-F5344CB8AC3E}">
        <p14:creationId xmlns:p14="http://schemas.microsoft.com/office/powerpoint/2010/main" val="4165225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0" y="1620471"/>
            <a:ext cx="5313790" cy="4829782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   "! Amount of 1 EUR results in 1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                             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3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Test method content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2EF2-2768-B94C-94D9-E8FC100F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931" y="4146737"/>
            <a:ext cx="923393" cy="92339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8DC88CB-1127-5C46-B2BE-252BC38A1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829782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 PUBLIC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FINAL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Times New Roman" panose="02020603050405020304" pitchFamily="18" charset="0"/>
              </a:rPr>
              <a:t>  CREATE PUBLIC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PROTECTED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Product code</a:t>
            </a:r>
          </a:p>
        </p:txBody>
      </p:sp>
    </p:spTree>
    <p:extLst>
      <p:ext uri="{BB962C8B-B14F-4D97-AF65-F5344CB8AC3E}">
        <p14:creationId xmlns:p14="http://schemas.microsoft.com/office/powerpoint/2010/main" val="3305915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3A26C-A9AE-D644-83DC-453D14771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4511881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   "! Amount of 1 EUR results in 1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"! Amount of 2 EUR results in 2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1"/>
            <a:ext cx="5313789" cy="4922023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hu-H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2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Second test method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2EF2-2768-B94C-94D9-E8FC100F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148889" y="4141656"/>
            <a:ext cx="2308598" cy="2308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740FB-B0F5-0B40-A195-E03B8784E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364" y="2900949"/>
            <a:ext cx="639823" cy="639823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</p:spTree>
    <p:extLst>
      <p:ext uri="{BB962C8B-B14F-4D97-AF65-F5344CB8AC3E}">
        <p14:creationId xmlns:p14="http://schemas.microsoft.com/office/powerpoint/2010/main" val="4294154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5EE71-2E1D-FF41-9032-3B983285A1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39" y="1629094"/>
            <a:ext cx="7260953" cy="4641444"/>
          </a:xfrm>
        </p:spPr>
        <p:txBody>
          <a:bodyPr>
            <a:normAutofit fontScale="92500" lnSpcReduction="10000"/>
          </a:bodyPr>
          <a:lstStyle/>
          <a:p>
            <a:pPr marL="180921" lvl="1" indent="-180921"/>
            <a:r>
              <a:rPr lang="en-US" b="1" dirty="0"/>
              <a:t>CLASS_SETUP</a:t>
            </a:r>
            <a:br>
              <a:rPr lang="en-US" dirty="0"/>
            </a:br>
            <a:r>
              <a:rPr lang="en-US" dirty="0"/>
              <a:t>static method, called once before the first SETUP of the test class</a:t>
            </a:r>
          </a:p>
          <a:p>
            <a:pPr marL="180921" lvl="1" indent="-180921"/>
            <a:r>
              <a:rPr lang="en-US" b="1" dirty="0"/>
              <a:t>SETUP</a:t>
            </a:r>
            <a:br>
              <a:rPr lang="en-US" dirty="0"/>
            </a:br>
            <a:r>
              <a:rPr lang="en-US" dirty="0"/>
              <a:t>instance method, called before each test method</a:t>
            </a:r>
          </a:p>
          <a:p>
            <a:pPr marL="180921" lvl="1" indent="-180921"/>
            <a:r>
              <a:rPr lang="en-US" b="1" dirty="0"/>
              <a:t>TEARDOWN</a:t>
            </a:r>
            <a:br>
              <a:rPr lang="en-US" dirty="0"/>
            </a:br>
            <a:r>
              <a:rPr lang="en-US" dirty="0"/>
              <a:t>instance method, called after each test method</a:t>
            </a:r>
          </a:p>
          <a:p>
            <a:pPr marL="180921" lvl="1" indent="-180921"/>
            <a:r>
              <a:rPr lang="en-US" b="1" dirty="0"/>
              <a:t>CLASS_TEARDOWN</a:t>
            </a:r>
            <a:br>
              <a:rPr lang="en-US" dirty="0"/>
            </a:br>
            <a:r>
              <a:rPr lang="en-US" dirty="0"/>
              <a:t>static method, called once after the last TEARDOWN of the test class</a:t>
            </a:r>
          </a:p>
          <a:p>
            <a:r>
              <a:rPr lang="en-US" b="1" dirty="0"/>
              <a:t>Common properties</a:t>
            </a:r>
          </a:p>
          <a:p>
            <a:pPr marL="180921" lvl="1" indent="-180921"/>
            <a:r>
              <a:rPr lang="en-US" dirty="0"/>
              <a:t>optional – only define them if you need them</a:t>
            </a:r>
          </a:p>
          <a:p>
            <a:pPr marL="180921" lvl="1" indent="-180921"/>
            <a:r>
              <a:rPr lang="en-US" dirty="0"/>
              <a:t>private</a:t>
            </a:r>
          </a:p>
          <a:p>
            <a:pPr marL="180921" lvl="1" indent="-180921"/>
            <a:r>
              <a:rPr lang="en-US" dirty="0"/>
              <a:t>have no parameters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05946E-715D-F14F-A8BE-B1674A2E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4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Unit test framework – Special methods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40346" r="9263"/>
          <a:stretch/>
        </p:blipFill>
        <p:spPr>
          <a:xfrm>
            <a:off x="8111602" y="1629094"/>
            <a:ext cx="3563009" cy="471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1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3A26C-A9AE-D644-83DC-453D14771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117" y="1620471"/>
            <a:ext cx="5326613" cy="2096431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   "! Amount of 1 EUR results in 1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"! Amount of 2 EUR results in 2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1"/>
            <a:ext cx="5313789" cy="4570604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 lnSpcReduction="10000"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                             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                             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3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Refactor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A2EF2-2768-B94C-94D9-E8FC100F4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59408" y="4258086"/>
            <a:ext cx="901413" cy="9014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CE371-101C-504E-9261-61D3E8C2F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9437" y="2019383"/>
            <a:ext cx="901413" cy="901413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</p:spTree>
    <p:extLst>
      <p:ext uri="{BB962C8B-B14F-4D97-AF65-F5344CB8AC3E}">
        <p14:creationId xmlns:p14="http://schemas.microsoft.com/office/powerpoint/2010/main" val="313687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A3A26C-A9AE-D644-83DC-453D147711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117" y="1620471"/>
            <a:ext cx="5326613" cy="4228899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FOR TESTING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RISK LEVEL HARMLESS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DURATION SHORT.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m_cut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   "! Amount of 1 EUR results in 1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"! Amount of 2 EUR results in 2 EUR coin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FOR TESTING.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"given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 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A9D9-FD39-0343-9ABD-3B6FD206BE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1"/>
            <a:ext cx="5313789" cy="4228899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amount_1_coin_1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                             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amount_2_coin_2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    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93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"then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93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coin_amount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                                  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 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+mn-ea"/>
                <a:cs typeface="+mn-cs"/>
              </a:rPr>
              <a:t>).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+mn-ea"/>
              <a:cs typeface="+mn-cs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  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8191D-7E17-AE43-9248-C21E5A66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2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Refactor test methods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34BDF3-ADD7-CD41-AB9C-4F9227E67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19" y="4683370"/>
            <a:ext cx="1097008" cy="10970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00075A-B76A-B84F-A42E-850D1709F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3263" y="1664612"/>
            <a:ext cx="467558" cy="4675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8B7D6-4D93-B24E-9537-A88AABBFA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93263" y="3219874"/>
            <a:ext cx="467558" cy="467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74C606-AC88-184C-B680-6E8781FE9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83331" y="2145019"/>
            <a:ext cx="467558" cy="467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75DA80-CD78-9F47-AE30-DF8EDC509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83331" y="3733616"/>
            <a:ext cx="467558" cy="467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91DB4E-A54F-8A41-BB94-4163AF20A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844" y="2485079"/>
            <a:ext cx="467558" cy="467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A5E5C8-31F9-CB49-8E11-9398D866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052" y="2834672"/>
            <a:ext cx="467558" cy="46755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636082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include</a:t>
            </a:r>
          </a:p>
        </p:txBody>
      </p:sp>
    </p:spTree>
    <p:extLst>
      <p:ext uri="{BB962C8B-B14F-4D97-AF65-F5344CB8AC3E}">
        <p14:creationId xmlns:p14="http://schemas.microsoft.com/office/powerpoint/2010/main" val="321550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D3A0CC-2654-C34F-992A-3523F5585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3" y="515643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ABAP unit run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4AACB-DA17-144E-9CCC-75C9B2C4B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150" y="1622896"/>
            <a:ext cx="8426827" cy="4721583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743006" y="5006000"/>
            <a:ext cx="6264760" cy="1337967"/>
          </a:xfrm>
          <a:prstGeom prst="rect">
            <a:avLst/>
          </a:prstGeom>
          <a:solidFill>
            <a:schemeClr val="bg1"/>
          </a:solidFill>
        </p:spPr>
        <p:txBody>
          <a:bodyPr wrap="none" lIns="539859" tIns="0" rIns="0" bIns="0" rtlCol="0">
            <a:spAutoFit/>
          </a:bodyPr>
          <a:lstStyle/>
          <a:p>
            <a:pPr marL="177747" lvl="1" indent="-177747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All test methods are executed independently of each other</a:t>
            </a:r>
          </a:p>
          <a:p>
            <a:pPr marL="177747" lvl="1" indent="-177747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Execution is in undefined order</a:t>
            </a:r>
          </a:p>
          <a:p>
            <a:pPr marL="177747" lvl="1" indent="-177747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One instance of the test class per test method</a:t>
            </a:r>
          </a:p>
          <a:p>
            <a:pPr marL="177747" lvl="1" indent="-177747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One rollback at the end of each test class</a:t>
            </a:r>
          </a:p>
        </p:txBody>
      </p:sp>
    </p:spTree>
    <p:extLst>
      <p:ext uri="{BB962C8B-B14F-4D97-AF65-F5344CB8AC3E}">
        <p14:creationId xmlns:p14="http://schemas.microsoft.com/office/powerpoint/2010/main" val="32882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ECECE7-77D5-6C4F-849D-EFC5D14B2E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740" y="1629095"/>
            <a:ext cx="6171241" cy="4228899"/>
          </a:xfrm>
        </p:spPr>
        <p:txBody>
          <a:bodyPr/>
          <a:lstStyle/>
          <a:p>
            <a:r>
              <a:rPr lang="en-US" dirty="0"/>
              <a:t>Assert helper methods in class </a:t>
            </a:r>
            <a:r>
              <a:rPr lang="en-US" b="1" dirty="0" err="1"/>
              <a:t>cl_abap_unit_assert</a:t>
            </a:r>
            <a:endParaRPr lang="en-US" b="1" dirty="0"/>
          </a:p>
          <a:p>
            <a:pPr marL="180921" lvl="1" indent="-180921"/>
            <a:r>
              <a:rPr lang="en-US" sz="1600" b="1" dirty="0" err="1"/>
              <a:t>assert_equals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dirty="0">
              <a:solidFill>
                <a:schemeClr val="accent3"/>
              </a:solidFill>
            </a:endParaRPr>
          </a:p>
          <a:p>
            <a:pPr marL="180921" lvl="1" indent="-180921"/>
            <a:r>
              <a:rPr lang="en-US" sz="1600" b="1" dirty="0" err="1"/>
              <a:t>assert_bound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r>
              <a:rPr lang="en-US" sz="1600" b="1" dirty="0"/>
              <a:t> / </a:t>
            </a:r>
            <a:r>
              <a:rPr lang="en-US" sz="1600" b="1" dirty="0" err="1"/>
              <a:t>assert_not_bound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b="1" dirty="0"/>
          </a:p>
          <a:p>
            <a:pPr marL="180921" lvl="1" indent="-180921"/>
            <a:r>
              <a:rPr lang="en-US" sz="1600" b="1" dirty="0" err="1"/>
              <a:t>assert_initial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r>
              <a:rPr lang="en-US" sz="1600" b="1" dirty="0"/>
              <a:t> / </a:t>
            </a:r>
            <a:r>
              <a:rPr lang="en-US" sz="1600" b="1" dirty="0" err="1"/>
              <a:t>assert_not_initial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b="1" dirty="0"/>
          </a:p>
          <a:p>
            <a:pPr marL="180921" lvl="1" indent="-180921"/>
            <a:r>
              <a:rPr lang="en-US" sz="1600" b="1" dirty="0" err="1"/>
              <a:t>assert_true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r>
              <a:rPr lang="en-US" sz="1600" b="1" dirty="0"/>
              <a:t> / </a:t>
            </a:r>
            <a:r>
              <a:rPr lang="en-US" sz="1600" b="1" dirty="0" err="1"/>
              <a:t>assert_false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b="1" dirty="0"/>
          </a:p>
          <a:p>
            <a:pPr marL="180921" lvl="1" indent="-180921"/>
            <a:r>
              <a:rPr lang="en-US" sz="1600" b="1" dirty="0" err="1"/>
              <a:t>assert_subrc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b="1" dirty="0"/>
          </a:p>
          <a:p>
            <a:pPr marL="180921" lvl="1" indent="-180921"/>
            <a:r>
              <a:rPr lang="en-US" sz="1600" b="1" dirty="0"/>
              <a:t>fail</a:t>
            </a:r>
            <a:r>
              <a:rPr lang="en-US" sz="1600" b="1" dirty="0">
                <a:solidFill>
                  <a:schemeClr val="accent3"/>
                </a:solidFill>
              </a:rPr>
              <a:t>( </a:t>
            </a:r>
            <a:r>
              <a:rPr lang="en-US" sz="1600" b="1" dirty="0">
                <a:solidFill>
                  <a:schemeClr val="accent1"/>
                </a:solidFill>
              </a:rPr>
              <a:t>..</a:t>
            </a:r>
            <a:r>
              <a:rPr lang="en-US" sz="1600" b="1" dirty="0">
                <a:solidFill>
                  <a:schemeClr val="accent3"/>
                </a:solidFill>
              </a:rPr>
              <a:t> )</a:t>
            </a:r>
            <a:endParaRPr lang="en-US" sz="1600" b="1" dirty="0"/>
          </a:p>
          <a:p>
            <a:pPr marL="180921" lvl="1" indent="-180921"/>
            <a:r>
              <a:rPr lang="en-US" sz="1600" b="1" dirty="0"/>
              <a:t>abort</a:t>
            </a:r>
            <a:r>
              <a:rPr lang="en-US" b="1" dirty="0">
                <a:solidFill>
                  <a:schemeClr val="accent3"/>
                </a:solidFill>
              </a:rPr>
              <a:t>( </a:t>
            </a:r>
            <a:r>
              <a:rPr lang="en-US" b="1" dirty="0">
                <a:solidFill>
                  <a:schemeClr val="accent1"/>
                </a:solidFill>
              </a:rPr>
              <a:t>..</a:t>
            </a:r>
            <a:r>
              <a:rPr lang="en-US" b="1" dirty="0">
                <a:solidFill>
                  <a:schemeClr val="accent3"/>
                </a:solidFill>
              </a:rPr>
              <a:t> )</a:t>
            </a:r>
            <a:endParaRPr lang="en-US" b="1" dirty="0"/>
          </a:p>
          <a:p>
            <a:r>
              <a:rPr lang="en-US" dirty="0"/>
              <a:t>They all pass messages to the ABAP unit runner</a:t>
            </a:r>
          </a:p>
          <a:p>
            <a:pPr marL="342797" indent="-342797"/>
            <a:endParaRPr lang="en-US" b="1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8EFE14-9C8D-5D46-A776-73F21F48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94" y="515643"/>
            <a:ext cx="600111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ABAP Unit </a:t>
            </a:r>
            <a:br>
              <a:rPr lang="en-US" dirty="0"/>
            </a:br>
            <a:r>
              <a:rPr lang="en-US" sz="1799" dirty="0"/>
              <a:t>The </a:t>
            </a:r>
            <a:r>
              <a:rPr lang="en-US" sz="1799" dirty="0">
                <a:solidFill>
                  <a:srgbClr val="FF9300"/>
                </a:solidFill>
              </a:rPr>
              <a:t>“</a:t>
            </a:r>
            <a:r>
              <a:rPr lang="en-US" sz="1799" dirty="0">
                <a:solidFill>
                  <a:srgbClr val="FB9300"/>
                </a:solidFill>
              </a:rPr>
              <a:t>then”</a:t>
            </a:r>
            <a:r>
              <a:rPr lang="en-US" sz="1799" dirty="0"/>
              <a:t> part of the test story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370" y="1990113"/>
            <a:ext cx="3050260" cy="30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75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without dependencies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nder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est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4F8C0-662C-1940-9DA3-572EAB15011C}"/>
              </a:ext>
            </a:extLst>
          </p:cNvPr>
          <p:cNvSpPr txBox="1"/>
          <p:nvPr/>
        </p:nvSpPr>
        <p:spPr>
          <a:xfrm>
            <a:off x="3423810" y="2934593"/>
            <a:ext cx="125328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7E4E5-CD6A-224F-AB7D-0744A3858A62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output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50E2826-A735-994B-8160-5F380DE78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457" y="4538480"/>
            <a:ext cx="1455097" cy="14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pPr>
              <a:spcBef>
                <a:spcPts val="1799"/>
              </a:spcBef>
            </a:pPr>
            <a:r>
              <a:rPr lang="hu-HU" dirty="0"/>
              <a:t>The purpose of test automation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70978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without dependencies – Possible error locations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nder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est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4F8C0-662C-1940-9DA3-572EAB15011C}"/>
              </a:ext>
            </a:extLst>
          </p:cNvPr>
          <p:cNvSpPr txBox="1"/>
          <p:nvPr/>
        </p:nvSpPr>
        <p:spPr>
          <a:xfrm>
            <a:off x="3423810" y="2934593"/>
            <a:ext cx="125328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7E4E5-CD6A-224F-AB7D-0744A3858A62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output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65865E-AB6C-E54B-AD83-685AC5357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45" y="2055559"/>
            <a:ext cx="1438234" cy="14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27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without dependencies – Example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D2404D-27C0-C648-B74B-A7922D0F168F}"/>
              </a:ext>
            </a:extLst>
          </p:cNvPr>
          <p:cNvSpPr/>
          <p:nvPr/>
        </p:nvSpPr>
        <p:spPr bwMode="gray">
          <a:xfrm>
            <a:off x="4817489" y="1628774"/>
            <a:ext cx="2509647" cy="42324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 anchorCtr="0"/>
          <a:lstStyle/>
          <a:p>
            <a:pPr algn="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cl_money_machine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222851-6232-D146-AC2B-975F69432E9C}"/>
              </a:ext>
            </a:extLst>
          </p:cNvPr>
          <p:cNvSpPr/>
          <p:nvPr/>
        </p:nvSpPr>
        <p:spPr bwMode="gray">
          <a:xfrm>
            <a:off x="750432" y="1631967"/>
            <a:ext cx="2509647" cy="4232498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 anchorCtr="0"/>
          <a:lstStyle/>
          <a:p>
            <a:pPr algn="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ltc_get_amount_in_coins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amount_1_coin_1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get_amount_in_coins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4F8C0-662C-1940-9DA3-572EAB15011C}"/>
              </a:ext>
            </a:extLst>
          </p:cNvPr>
          <p:cNvSpPr txBox="1"/>
          <p:nvPr/>
        </p:nvSpPr>
        <p:spPr>
          <a:xfrm>
            <a:off x="3260080" y="2914614"/>
            <a:ext cx="158074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i_amount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7E4E5-CD6A-224F-AB7D-0744A3858A62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r_value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062009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 dependencies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Case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nder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est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4F8C0-662C-1940-9DA3-572EAB15011C}"/>
              </a:ext>
            </a:extLst>
          </p:cNvPr>
          <p:cNvSpPr txBox="1"/>
          <p:nvPr/>
        </p:nvSpPr>
        <p:spPr>
          <a:xfrm>
            <a:off x="3423810" y="2934593"/>
            <a:ext cx="125328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7E4E5-CD6A-224F-AB7D-0744A3858A62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output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333C34E-DAEE-8C47-8A63-01F34C665A7B}"/>
              </a:ext>
            </a:extLst>
          </p:cNvPr>
          <p:cNvSpPr/>
          <p:nvPr/>
        </p:nvSpPr>
        <p:spPr bwMode="gray">
          <a:xfrm>
            <a:off x="9352995" y="3542559"/>
            <a:ext cx="2182193" cy="1061608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E62A8C-E323-6C49-8C1F-40C6B94E1F24}"/>
              </a:ext>
            </a:extLst>
          </p:cNvPr>
          <p:cNvSpPr/>
          <p:nvPr/>
        </p:nvSpPr>
        <p:spPr bwMode="gray">
          <a:xfrm>
            <a:off x="9223972" y="3390199"/>
            <a:ext cx="2182193" cy="1061608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47717B-72C3-364D-8627-9042642E17C6}"/>
              </a:ext>
            </a:extLst>
          </p:cNvPr>
          <p:cNvSpPr/>
          <p:nvPr/>
        </p:nvSpPr>
        <p:spPr bwMode="gray">
          <a:xfrm>
            <a:off x="9094948" y="3237839"/>
            <a:ext cx="2182193" cy="1061608"/>
          </a:xfrm>
          <a:prstGeom prst="rect">
            <a:avLst/>
          </a:prstGeom>
          <a:solidFill>
            <a:schemeClr val="accent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epended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omponent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EC6AC69-7256-F148-9265-1726395DB3BE}"/>
              </a:ext>
            </a:extLst>
          </p:cNvPr>
          <p:cNvSpPr/>
          <p:nvPr/>
        </p:nvSpPr>
        <p:spPr bwMode="gray">
          <a:xfrm>
            <a:off x="7198903" y="3252582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0EB14890-60B5-7544-AA11-F0D24B1A0C17}"/>
              </a:ext>
            </a:extLst>
          </p:cNvPr>
          <p:cNvSpPr/>
          <p:nvPr/>
        </p:nvSpPr>
        <p:spPr bwMode="gray">
          <a:xfrm rot="10800000">
            <a:off x="7198903" y="3757067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EC106-839A-6C4F-8608-455AF36450A2}"/>
              </a:ext>
            </a:extLst>
          </p:cNvPr>
          <p:cNvSpPr txBox="1"/>
          <p:nvPr/>
        </p:nvSpPr>
        <p:spPr>
          <a:xfrm>
            <a:off x="7327137" y="2923068"/>
            <a:ext cx="155740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4933F-BFAB-0F40-859D-482AED1D4E69}"/>
              </a:ext>
            </a:extLst>
          </p:cNvPr>
          <p:cNvSpPr txBox="1"/>
          <p:nvPr/>
        </p:nvSpPr>
        <p:spPr>
          <a:xfrm>
            <a:off x="7327137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input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E790A4-50D9-9644-8F19-35076789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14" y="4570034"/>
            <a:ext cx="1455097" cy="14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56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2DCEA6D-C776-D748-A54B-667E4502E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49"/>
          <a:stretch/>
        </p:blipFill>
        <p:spPr>
          <a:xfrm>
            <a:off x="11137034" y="3143089"/>
            <a:ext cx="1054967" cy="14396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B45915D-1140-5D40-B58B-643ECCFA571B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nder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B2C85E-A696-0D4E-922E-1E54168ADEEC}"/>
              </a:ext>
            </a:extLst>
          </p:cNvPr>
          <p:cNvSpPr/>
          <p:nvPr/>
        </p:nvSpPr>
        <p:spPr bwMode="gray">
          <a:xfrm>
            <a:off x="9352995" y="3542559"/>
            <a:ext cx="2182193" cy="1061608"/>
          </a:xfrm>
          <a:prstGeom prst="rect">
            <a:avLst/>
          </a:prstGeom>
          <a:solidFill>
            <a:schemeClr val="accent5">
              <a:alpha val="40000"/>
            </a:schemeClr>
          </a:solidFill>
          <a:ln w="635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70FD91-644E-0340-8CBD-346A3F6C6C6F}"/>
              </a:ext>
            </a:extLst>
          </p:cNvPr>
          <p:cNvSpPr/>
          <p:nvPr/>
        </p:nvSpPr>
        <p:spPr bwMode="gray">
          <a:xfrm>
            <a:off x="9223972" y="3390199"/>
            <a:ext cx="2182193" cy="1061608"/>
          </a:xfrm>
          <a:prstGeom prst="rect">
            <a:avLst/>
          </a:prstGeom>
          <a:solidFill>
            <a:schemeClr val="accent5">
              <a:alpha val="60000"/>
            </a:schemeClr>
          </a:solidFill>
          <a:ln w="6350" algn="ctr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B8028D8-0318-D34B-BE1C-75408B4B53C9}"/>
              </a:ext>
            </a:extLst>
          </p:cNvPr>
          <p:cNvSpPr/>
          <p:nvPr/>
        </p:nvSpPr>
        <p:spPr bwMode="gray">
          <a:xfrm>
            <a:off x="9094948" y="3237839"/>
            <a:ext cx="2182193" cy="1061608"/>
          </a:xfrm>
          <a:prstGeom prst="rect">
            <a:avLst/>
          </a:prstGeom>
          <a:solidFill>
            <a:schemeClr val="accent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epended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omponent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6C2F411A-ECD5-CB4A-BDD6-FFF4E465FC11}"/>
              </a:ext>
            </a:extLst>
          </p:cNvPr>
          <p:cNvSpPr/>
          <p:nvPr/>
        </p:nvSpPr>
        <p:spPr bwMode="gray">
          <a:xfrm>
            <a:off x="7198903" y="3252582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B63EA4DB-742E-A242-9F9A-E5C29B2B1D97}"/>
              </a:ext>
            </a:extLst>
          </p:cNvPr>
          <p:cNvSpPr/>
          <p:nvPr/>
        </p:nvSpPr>
        <p:spPr bwMode="gray">
          <a:xfrm rot="10800000">
            <a:off x="7198903" y="3757067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9A9D3E-9937-524B-9168-8840DC36DB76}"/>
              </a:ext>
            </a:extLst>
          </p:cNvPr>
          <p:cNvSpPr txBox="1"/>
          <p:nvPr/>
        </p:nvSpPr>
        <p:spPr>
          <a:xfrm>
            <a:off x="7327137" y="2923068"/>
            <a:ext cx="155740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output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F32AFF-F1F6-3E48-A190-A084D2E856A2}"/>
              </a:ext>
            </a:extLst>
          </p:cNvPr>
          <p:cNvSpPr txBox="1"/>
          <p:nvPr/>
        </p:nvSpPr>
        <p:spPr>
          <a:xfrm>
            <a:off x="7327137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input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7A5FBD-8C0F-2148-8D34-F0BAA847F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745" y="2044674"/>
            <a:ext cx="1438234" cy="14396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68748D9-85E4-9B41-A570-C2DB1A6D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420"/>
          <a:stretch/>
        </p:blipFill>
        <p:spPr>
          <a:xfrm>
            <a:off x="10927595" y="2242087"/>
            <a:ext cx="1158927" cy="1439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EC7232-3295-AF4D-9F54-D0EAFE8FD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26" y="2054436"/>
            <a:ext cx="1438234" cy="1439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 dependencies – Possible error locations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1761EF-379E-1346-9D30-0B5847254A7F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Case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5A907292-00E1-5F4C-974A-6F8F5A136ACE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E8624DC-7C25-5B41-BE53-3C56B6A773CA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644A2A-223A-1E4F-B1D5-719F07AD57F6}"/>
              </a:ext>
            </a:extLst>
          </p:cNvPr>
          <p:cNvSpPr txBox="1"/>
          <p:nvPr/>
        </p:nvSpPr>
        <p:spPr>
          <a:xfrm>
            <a:off x="3423810" y="2934593"/>
            <a:ext cx="125328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input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95603C-C4F3-CC4F-A083-E2B707AC5A18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output</a:t>
            </a:r>
          </a:p>
        </p:txBody>
      </p:sp>
    </p:spTree>
    <p:extLst>
      <p:ext uri="{BB962C8B-B14F-4D97-AF65-F5344CB8AC3E}">
        <p14:creationId xmlns:p14="http://schemas.microsoft.com/office/powerpoint/2010/main" val="962562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code with dependencies – Example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126F20-6307-224A-A80E-174A6BDDFA1C}"/>
              </a:ext>
            </a:extLst>
          </p:cNvPr>
          <p:cNvSpPr/>
          <p:nvPr/>
        </p:nvSpPr>
        <p:spPr bwMode="gray">
          <a:xfrm>
            <a:off x="4817489" y="1628774"/>
            <a:ext cx="2509647" cy="4232498"/>
          </a:xfrm>
          <a:prstGeom prst="rect">
            <a:avLst/>
          </a:prstGeom>
          <a:solidFill>
            <a:schemeClr val="accent1">
              <a:alpha val="2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 anchorCtr="0"/>
          <a:lstStyle/>
          <a:p>
            <a:pPr algn="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cl_money_machine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C00C28-D39A-3840-8E4F-4267CF7A510D}"/>
              </a:ext>
            </a:extLst>
          </p:cNvPr>
          <p:cNvSpPr/>
          <p:nvPr/>
        </p:nvSpPr>
        <p:spPr bwMode="gray">
          <a:xfrm>
            <a:off x="8896217" y="1635146"/>
            <a:ext cx="2509647" cy="4232498"/>
          </a:xfrm>
          <a:prstGeom prst="rect">
            <a:avLst/>
          </a:prstGeom>
          <a:solidFill>
            <a:schemeClr val="accent5">
              <a:alpha val="2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 anchorCtr="0"/>
          <a:lstStyle/>
          <a:p>
            <a:pPr algn="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cl_cash_provider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CF5CAB-1063-2348-BA66-AA986E6E042D}"/>
              </a:ext>
            </a:extLst>
          </p:cNvPr>
          <p:cNvSpPr/>
          <p:nvPr/>
        </p:nvSpPr>
        <p:spPr bwMode="gray">
          <a:xfrm>
            <a:off x="750432" y="1631967"/>
            <a:ext cx="2509647" cy="4232498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 anchorCtr="0"/>
          <a:lstStyle/>
          <a:p>
            <a:pPr algn="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ltc_get_amount_in_coins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amount_1_coin_1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 err="1">
                <a:ea typeface="Arial Unicode MS" pitchFamily="34" charset="-128"/>
                <a:cs typeface="Arial Unicode MS" pitchFamily="34" charset="-128"/>
              </a:rPr>
              <a:t>get_amount_in_coins</a:t>
            </a: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EC106-839A-6C4F-8608-455AF36450A2}"/>
              </a:ext>
            </a:extLst>
          </p:cNvPr>
          <p:cNvSpPr txBox="1"/>
          <p:nvPr/>
        </p:nvSpPr>
        <p:spPr>
          <a:xfrm>
            <a:off x="7207464" y="2923068"/>
            <a:ext cx="1861519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i_currency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EUR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4933F-BFAB-0F40-859D-482AED1D4E69}"/>
              </a:ext>
            </a:extLst>
          </p:cNvPr>
          <p:cNvSpPr txBox="1"/>
          <p:nvPr/>
        </p:nvSpPr>
        <p:spPr>
          <a:xfrm>
            <a:off x="7186748" y="4307803"/>
            <a:ext cx="190295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r_coins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1,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5EFF3E-08BC-2344-8FF9-47F77C05F1E4}"/>
              </a:ext>
            </a:extLst>
          </p:cNvPr>
          <p:cNvSpPr txBox="1"/>
          <p:nvPr/>
        </p:nvSpPr>
        <p:spPr>
          <a:xfrm>
            <a:off x="3260080" y="2914614"/>
            <a:ext cx="158074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i_amount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464C5B-1A1C-B344-A510-CB26BF863E45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 err="1">
                <a:ea typeface="Arial Unicode MS" pitchFamily="34" charset="-128"/>
                <a:cs typeface="Arial Unicode MS" pitchFamily="34" charset="-128"/>
              </a:rPr>
              <a:t>r_value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= 1</a:t>
            </a:r>
          </a:p>
        </p:txBody>
      </p:sp>
      <p:sp>
        <p:nvSpPr>
          <p:cNvPr id="18" name="Right Arrow 33"/>
          <p:cNvSpPr/>
          <p:nvPr/>
        </p:nvSpPr>
        <p:spPr bwMode="gray">
          <a:xfrm>
            <a:off x="7198903" y="3252582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Right Arrow 34"/>
          <p:cNvSpPr/>
          <p:nvPr/>
        </p:nvSpPr>
        <p:spPr bwMode="gray">
          <a:xfrm rot="10800000">
            <a:off x="7198903" y="3757067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Rectangle 32"/>
          <p:cNvSpPr/>
          <p:nvPr/>
        </p:nvSpPr>
        <p:spPr bwMode="gray">
          <a:xfrm>
            <a:off x="9094948" y="3237839"/>
            <a:ext cx="2182193" cy="1061608"/>
          </a:xfrm>
          <a:prstGeom prst="rect">
            <a:avLst/>
          </a:prstGeom>
          <a:solidFill>
            <a:schemeClr val="accent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>
                <a:ea typeface="Arial Unicode MS" pitchFamily="34" charset="-128"/>
                <a:cs typeface="Arial Unicode MS" pitchFamily="34" charset="-128"/>
              </a:rPr>
              <a:t>get_coins</a:t>
            </a: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1153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A9128B-7144-254F-8526-73E032A92241}"/>
              </a:ext>
            </a:extLst>
          </p:cNvPr>
          <p:cNvSpPr/>
          <p:nvPr/>
        </p:nvSpPr>
        <p:spPr bwMode="gray">
          <a:xfrm>
            <a:off x="5004556" y="3214690"/>
            <a:ext cx="2182193" cy="1061608"/>
          </a:xfrm>
          <a:prstGeom prst="rect">
            <a:avLst/>
          </a:prstGeom>
          <a:solidFill>
            <a:schemeClr val="accent1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ode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nder </a:t>
            </a:r>
            <a:r>
              <a:rPr lang="en-US" sz="1799" b="1" kern="0" dirty="0"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6EC106-839A-6C4F-8608-455AF36450A2}"/>
              </a:ext>
            </a:extLst>
          </p:cNvPr>
          <p:cNvSpPr txBox="1"/>
          <p:nvPr/>
        </p:nvSpPr>
        <p:spPr>
          <a:xfrm>
            <a:off x="7327137" y="2923068"/>
            <a:ext cx="155740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output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04933F-BFAB-0F40-859D-482AED1D4E69}"/>
              </a:ext>
            </a:extLst>
          </p:cNvPr>
          <p:cNvSpPr txBox="1"/>
          <p:nvPr/>
        </p:nvSpPr>
        <p:spPr>
          <a:xfrm>
            <a:off x="7327137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Indirect input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9D1688-CDD9-0E40-980C-C6709845F627}"/>
              </a:ext>
            </a:extLst>
          </p:cNvPr>
          <p:cNvSpPr/>
          <p:nvPr/>
        </p:nvSpPr>
        <p:spPr bwMode="gray">
          <a:xfrm>
            <a:off x="9404738" y="3542559"/>
            <a:ext cx="2182193" cy="1061608"/>
          </a:xfrm>
          <a:prstGeom prst="rect">
            <a:avLst/>
          </a:prstGeom>
          <a:solidFill>
            <a:schemeClr val="accent4">
              <a:lumMod val="75000"/>
              <a:alpha val="41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A880D0-EBCF-EF43-B025-85F3D3E012BD}"/>
              </a:ext>
            </a:extLst>
          </p:cNvPr>
          <p:cNvSpPr/>
          <p:nvPr/>
        </p:nvSpPr>
        <p:spPr bwMode="gray">
          <a:xfrm>
            <a:off x="9252377" y="3390199"/>
            <a:ext cx="2182193" cy="1061608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E60FD4-CA7E-7B4C-AA1E-7438CFA6CADA}"/>
              </a:ext>
            </a:extLst>
          </p:cNvPr>
          <p:cNvSpPr/>
          <p:nvPr/>
        </p:nvSpPr>
        <p:spPr bwMode="gray">
          <a:xfrm>
            <a:off x="9100017" y="3237839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Double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E790A4-50D9-9644-8F19-35076789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182" y="4756527"/>
            <a:ext cx="1455097" cy="1455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96365-F10D-C04E-9DC1-7E68F71BA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Test doubles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D23D33-E89B-5240-8EE9-537EC5A77617}"/>
              </a:ext>
            </a:extLst>
          </p:cNvPr>
          <p:cNvSpPr/>
          <p:nvPr/>
        </p:nvSpPr>
        <p:spPr bwMode="gray">
          <a:xfrm>
            <a:off x="914163" y="3191541"/>
            <a:ext cx="2182193" cy="106160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Test Case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6714856-345D-4648-98F1-DBCE4DDD5AB0}"/>
              </a:ext>
            </a:extLst>
          </p:cNvPr>
          <p:cNvSpPr/>
          <p:nvPr/>
        </p:nvSpPr>
        <p:spPr bwMode="gray">
          <a:xfrm>
            <a:off x="3096355" y="3237839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BCD779B-CBF4-0E46-A278-321BAAB4D197}"/>
              </a:ext>
            </a:extLst>
          </p:cNvPr>
          <p:cNvSpPr/>
          <p:nvPr/>
        </p:nvSpPr>
        <p:spPr bwMode="gray">
          <a:xfrm rot="10800000">
            <a:off x="3096355" y="3745493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4F8C0-662C-1940-9DA3-572EAB15011C}"/>
              </a:ext>
            </a:extLst>
          </p:cNvPr>
          <p:cNvSpPr txBox="1"/>
          <p:nvPr/>
        </p:nvSpPr>
        <p:spPr>
          <a:xfrm>
            <a:off x="3423810" y="2934593"/>
            <a:ext cx="1253287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7E4E5-CD6A-224F-AB7D-0744A3858A62}"/>
              </a:ext>
            </a:extLst>
          </p:cNvPr>
          <p:cNvSpPr txBox="1"/>
          <p:nvPr/>
        </p:nvSpPr>
        <p:spPr>
          <a:xfrm>
            <a:off x="3260080" y="4261554"/>
            <a:ext cx="1580745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Direct output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777288-BE69-DF43-B7BF-DCEFAAE2CD14}"/>
              </a:ext>
            </a:extLst>
          </p:cNvPr>
          <p:cNvSpPr txBox="1"/>
          <p:nvPr/>
        </p:nvSpPr>
        <p:spPr>
          <a:xfrm>
            <a:off x="4473947" y="1559220"/>
            <a:ext cx="3332268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controls</a:t>
            </a:r>
          </a:p>
        </p:txBody>
      </p:sp>
      <p:sp>
        <p:nvSpPr>
          <p:cNvPr id="22" name="Right Arrow 33"/>
          <p:cNvSpPr/>
          <p:nvPr/>
        </p:nvSpPr>
        <p:spPr bwMode="gray">
          <a:xfrm>
            <a:off x="7198903" y="3252582"/>
            <a:ext cx="1908200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ight Arrow 34"/>
          <p:cNvSpPr/>
          <p:nvPr/>
        </p:nvSpPr>
        <p:spPr bwMode="gray">
          <a:xfrm rot="10800000">
            <a:off x="7198903" y="3757067"/>
            <a:ext cx="1908199" cy="484506"/>
          </a:xfrm>
          <a:prstGeom prst="rightArrow">
            <a:avLst/>
          </a:prstGeom>
          <a:solidFill>
            <a:schemeClr val="tx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Curved Connector 33"/>
          <p:cNvCxnSpPr/>
          <p:nvPr/>
        </p:nvCxnSpPr>
        <p:spPr>
          <a:xfrm rot="16200000" flipH="1">
            <a:off x="6049166" y="-852366"/>
            <a:ext cx="46298" cy="8134112"/>
          </a:xfrm>
          <a:prstGeom prst="curvedConnector3">
            <a:avLst>
              <a:gd name="adj1" fmla="val -2820743"/>
            </a:avLst>
          </a:prstGeom>
          <a:ln w="95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108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4D59A4-E14B-9149-8F47-B27B2A2C7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>
            <a:normAutofit fontScale="92500" lnSpcReduction="10000"/>
          </a:bodyPr>
          <a:lstStyle/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Slow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Expensive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Unstable values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Non-existent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Unwanted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F6A18-6A26-F64D-890D-15689F1F0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9095"/>
            <a:ext cx="5326613" cy="4228899"/>
          </a:xfrm>
        </p:spPr>
        <p:txBody>
          <a:bodyPr>
            <a:normAutofit fontScale="92500" lnSpcReduction="10000"/>
          </a:bodyPr>
          <a:lstStyle/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Broken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development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Not allowed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Needs user input</a:t>
            </a:r>
          </a:p>
          <a:p>
            <a:pPr marL="180921" indent="-180921">
              <a:spcBef>
                <a:spcPts val="4799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Provoke error behavior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8F16C7-4B4E-9044-A05C-8AA27988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6" y="515979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Decoupling</a:t>
            </a:r>
            <a:r>
              <a:rPr lang="de-DE" dirty="0"/>
              <a:t> </a:t>
            </a:r>
            <a:r>
              <a:rPr lang="de-DE" dirty="0" err="1"/>
              <a:t>Techniques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Test Isolation</a:t>
            </a:r>
            <a:br>
              <a:rPr lang="en-US" dirty="0"/>
            </a:br>
            <a:r>
              <a:rPr lang="en-US" sz="1799" dirty="0"/>
              <a:t>Reasons to replace a depended-on component with a test double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99F5EE-14AF-2444-8E7D-1783BF122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764" y="2252772"/>
            <a:ext cx="1259672" cy="12596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79F29B-E273-6C42-975E-7FC5E3328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636" y="3128642"/>
            <a:ext cx="1231311" cy="12313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8F9A2E-8DAF-D34D-AAD5-336E4923C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590" y="3109068"/>
            <a:ext cx="1193930" cy="1193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92FD76-307E-F049-9ECB-56BC0759A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2308" y="4140303"/>
            <a:ext cx="1310585" cy="1311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500752-1095-624A-95A0-CAF28CFEBF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9646" y="2957085"/>
            <a:ext cx="1259672" cy="12596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D45DD6-6B99-8A4C-B7AE-D1B3B84368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4178" y="3775937"/>
            <a:ext cx="1259672" cy="12596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D0032A-7421-FB45-B494-4C66D8055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5334" y="1744308"/>
            <a:ext cx="1285154" cy="12851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3DCA4DF-19B7-DC4E-B943-12CF560B5C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3" y="4798924"/>
            <a:ext cx="1259672" cy="12608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D31C698-4879-384B-9B89-974FA2D376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7764" y="5041611"/>
            <a:ext cx="1259672" cy="12596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4835" y="1274254"/>
            <a:ext cx="1225531" cy="122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901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1D2795-0B85-5541-BCCF-35AD6DACF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>
            <a:normAutofit fontScale="92500" lnSpcReduction="10000"/>
          </a:bodyPr>
          <a:lstStyle/>
          <a:p>
            <a:pPr marL="180921" lvl="1" indent="-180921"/>
            <a:r>
              <a:rPr lang="en-US" dirty="0"/>
              <a:t>Standardized solution for creating test doubles and configuring their behavior</a:t>
            </a:r>
          </a:p>
          <a:p>
            <a:pPr marL="180921" lvl="1" indent="-180921"/>
            <a:r>
              <a:rPr lang="en-US" dirty="0"/>
              <a:t>Supports the automatic creation of test doubles for </a:t>
            </a:r>
            <a:r>
              <a:rPr lang="en-US" i="1" dirty="0"/>
              <a:t>global interfaces</a:t>
            </a:r>
          </a:p>
          <a:p>
            <a:pPr marL="180921" lvl="1" indent="-180921"/>
            <a:r>
              <a:rPr lang="en-US" dirty="0"/>
              <a:t>Method call behavior can be configured using the framework API</a:t>
            </a:r>
          </a:p>
          <a:p>
            <a:pPr marL="180921" lvl="1" indent="-180921"/>
            <a:r>
              <a:rPr lang="en-US" dirty="0"/>
              <a:t>It is possible to define the values of returning, exporting, and changing parameters and raise exceptions or events</a:t>
            </a:r>
          </a:p>
          <a:p>
            <a:pPr marL="180921" lvl="1" indent="-180921"/>
            <a:r>
              <a:rPr lang="en-US" dirty="0"/>
              <a:t>Additionally, the framework provides functionality to verify interactions on the test double object, e.g. the number of times a method was called with specific input parameters</a:t>
            </a:r>
            <a:endParaRPr lang="en-US" sz="11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2756FC-4840-1048-80B6-0F101CB8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08" y="516187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Double Frameworks </a:t>
            </a:r>
            <a:br>
              <a:rPr lang="en-US" dirty="0"/>
            </a:br>
            <a:r>
              <a:rPr lang="en-US" sz="1799" dirty="0"/>
              <a:t>ABAP test double framework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AAE7C13-35EE-3B4D-99B1-14E584B23EEF}"/>
              </a:ext>
            </a:extLst>
          </p:cNvPr>
          <p:cNvSpPr txBox="1">
            <a:spLocks/>
          </p:cNvSpPr>
          <p:nvPr/>
        </p:nvSpPr>
        <p:spPr bwMode="gray">
          <a:xfrm>
            <a:off x="6364219" y="1629095"/>
            <a:ext cx="5310391" cy="316444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" step 1: create the test double of interface type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test_double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?=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cl_abap_testdouble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create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'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if_some_global_interface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'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" step 2: configure the test double behavior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cl_abap_testdouble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configure_call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test_double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)-&gt;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returning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abap_true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ignoring_all_parameters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and_expect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is_called_once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" step 3: configure the test double method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test_double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method_to_double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EXPORTING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i_parameter_1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i_parameter_2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abap_true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4997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427BF0-DA6B-234C-9D53-7DD53DB44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 vert="horz" lIns="0" tIns="0" rIns="0" bIns="0" rtlCol="0">
            <a:noAutofit/>
          </a:bodyPr>
          <a:lstStyle/>
          <a:p>
            <a:pPr marL="180921" lvl="1" indent="-180921"/>
            <a:r>
              <a:rPr lang="en-US" dirty="0"/>
              <a:t>Is an addition to the existing ABAP unit test framework</a:t>
            </a:r>
          </a:p>
          <a:p>
            <a:pPr marL="180921" lvl="1" indent="-180921"/>
            <a:r>
              <a:rPr lang="en-US" dirty="0"/>
              <a:t>Enables testing of Open SQL statements present in your ABAP code through the normal ABAP unit test classes</a:t>
            </a:r>
          </a:p>
          <a:p>
            <a:pPr marL="180921" lvl="1" indent="-180921"/>
            <a:r>
              <a:rPr lang="en-US" dirty="0"/>
              <a:t>It can be used for testing Open SQL logic written inside any of the development objects, e.g. classes, function modules, reports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D6CD8B-E876-E94F-B79E-654FC196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8" y="516407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Double Frameworks </a:t>
            </a:r>
            <a:br>
              <a:rPr lang="en-US" dirty="0"/>
            </a:br>
            <a:r>
              <a:rPr lang="en-US" sz="1799" dirty="0"/>
              <a:t>Open SQL test double framework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DF2E41-5C2B-6544-8045-094B10DA4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1"/>
            <a:ext cx="5313789" cy="4779556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m_table_1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TYPE STANDARD TABLE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mr-I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class_setup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cl_osql_test_environment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create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i_dependency_list_entity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= VALUE #(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           (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'table_1'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class_teardown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destroy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clear_doubles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some_test_method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"given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m_table_1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 VALUE #(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mr-IN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insert_test_data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).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"when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result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method_with_db_statements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"then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 act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result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exp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endParaRPr lang="en-US" sz="1200" u="sng" dirty="0">
              <a:solidFill>
                <a:srgbClr val="00B0F0"/>
              </a:solidFill>
              <a:latin typeface="Monaco"/>
              <a:ea typeface="Calibri" panose="020F0502020204030204" pitchFamily="34" charset="0"/>
              <a:cs typeface="Monac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2686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B415-C715-E54B-92DE-48B8D5303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084594" cy="4802821"/>
          </a:xfrm>
        </p:spPr>
        <p:txBody>
          <a:bodyPr vert="horz" lIns="0" tIns="0" rIns="0" bIns="0" rtlCol="0">
            <a:noAutofit/>
          </a:bodyPr>
          <a:lstStyle/>
          <a:p>
            <a:pPr marL="180921" lvl="1" indent="-180921"/>
            <a:r>
              <a:rPr lang="en-US" dirty="0"/>
              <a:t>Is able to double the depended-on components of CDS views</a:t>
            </a:r>
          </a:p>
          <a:p>
            <a:pPr marL="180921" lvl="1" indent="-180921"/>
            <a:r>
              <a:rPr lang="en-US" dirty="0"/>
              <a:t>Depended-on components can be for example database tables, database views, or other CDS views</a:t>
            </a:r>
          </a:p>
          <a:p>
            <a:pPr marL="180921" lvl="1" indent="-180921"/>
            <a:r>
              <a:rPr lang="en-US" dirty="0"/>
              <a:t>Can double all direct depended-on components, which is a unit test of the CDS view</a:t>
            </a:r>
          </a:p>
          <a:p>
            <a:pPr marL="180921" lvl="1" indent="-180921"/>
            <a:r>
              <a:rPr lang="en-US" dirty="0"/>
              <a:t>Can double depended-on components on any hierarchy level, which then is still isolated, but tests some levels of the hierarchy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896F7-1168-344D-80D0-A992328E0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4218" y="1620470"/>
            <a:ext cx="5310393" cy="4811446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m_table_1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TYPE STANDARD TABLE OF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mr-IN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class_setup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cl_cds_test_environment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create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i_for_entity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'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CDS_under_test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'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class_teardown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destroy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clear_doubles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some_test_method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"given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m_table_1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 VALUE #(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...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g_environment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insert_test_data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m_table_1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).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"when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SELECT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CDS_under_test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INTO @DATA(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act_tab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"then</a:t>
            </a: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cl_abap_unit_assert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assert_equals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act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act_tab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exp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m_exp_tab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endParaRPr lang="en-US" sz="1200" u="sng" dirty="0">
              <a:solidFill>
                <a:srgbClr val="00B0F0"/>
              </a:solidFill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98814B-6DFC-B442-93DF-56350144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8" y="516407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Double Frameworks </a:t>
            </a:r>
            <a:br>
              <a:rPr lang="en-US" dirty="0"/>
            </a:br>
            <a:r>
              <a:rPr lang="en-US" sz="1799" dirty="0"/>
              <a:t>Core Data Service (CDS) test double framework</a:t>
            </a:r>
          </a:p>
        </p:txBody>
      </p:sp>
    </p:spTree>
    <p:extLst>
      <p:ext uri="{BB962C8B-B14F-4D97-AF65-F5344CB8AC3E}">
        <p14:creationId xmlns:p14="http://schemas.microsoft.com/office/powerpoint/2010/main" val="238955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Why do we use test automates?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6799-DE77-44AC-B41F-E9A17A89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000"/>
            <a:ext cx="10515599" cy="4652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600" b="1" noProof="0" dirty="0"/>
              <a:t>They save time and effort</a:t>
            </a:r>
          </a:p>
          <a:p>
            <a:pPr lvl="1"/>
            <a:r>
              <a:rPr lang="en-GB" sz="1400" noProof="0" dirty="0"/>
              <a:t>If your test cases are implemented as test automates, there is no need to perform them manually.</a:t>
            </a:r>
          </a:p>
          <a:p>
            <a:pPr lvl="1"/>
            <a:r>
              <a:rPr lang="en-GB" sz="1400" noProof="0" dirty="0"/>
              <a:t>Simple, repetitive test cases can be tedious and boring task and consume </a:t>
            </a:r>
            <a:r>
              <a:rPr lang="en-GB" sz="1400" noProof="0" dirty="0" err="1"/>
              <a:t>valueable</a:t>
            </a:r>
            <a:r>
              <a:rPr lang="en-GB" sz="1400" noProof="0" dirty="0"/>
              <a:t> time and mental capacity.</a:t>
            </a:r>
          </a:p>
          <a:p>
            <a:pPr lvl="1"/>
            <a:r>
              <a:rPr lang="en-GB" sz="1400" noProof="0" dirty="0"/>
              <a:t>Complex test cases might require lot of effort, special knowledge or authorizations to be prepared</a:t>
            </a:r>
          </a:p>
          <a:p>
            <a:r>
              <a:rPr lang="en-GB" sz="1600" b="1" noProof="0" dirty="0"/>
              <a:t>They are repeatable</a:t>
            </a:r>
          </a:p>
          <a:p>
            <a:pPr lvl="1"/>
            <a:r>
              <a:rPr lang="en-GB" sz="1400" noProof="0" dirty="0"/>
              <a:t>No matter „who” performs the tests, the test automates do always the same thing. </a:t>
            </a:r>
          </a:p>
          <a:p>
            <a:pPr lvl="1"/>
            <a:r>
              <a:rPr lang="en-GB" sz="1400" noProof="0" dirty="0"/>
              <a:t>It is not dependent on the tester, what cases will be tested and which not.</a:t>
            </a:r>
          </a:p>
          <a:p>
            <a:pPr lvl="1"/>
            <a:r>
              <a:rPr lang="en-GB" sz="1400" noProof="0" dirty="0"/>
              <a:t>Functional coverage of the tested functionality is predictable. </a:t>
            </a:r>
          </a:p>
          <a:p>
            <a:r>
              <a:rPr lang="en-GB" sz="1600" b="1" noProof="0" dirty="0"/>
              <a:t>They can be atomic or complex</a:t>
            </a:r>
          </a:p>
          <a:p>
            <a:pPr lvl="1"/>
            <a:r>
              <a:rPr lang="en-GB" sz="1400" noProof="0" dirty="0"/>
              <a:t>Test automation enables you to scale your test cases depending on the complexity</a:t>
            </a:r>
          </a:p>
          <a:p>
            <a:pPr lvl="2"/>
            <a:r>
              <a:rPr lang="en-GB" sz="1200" noProof="0" dirty="0"/>
              <a:t>Unit test coverage can be very high (low cost)</a:t>
            </a:r>
          </a:p>
          <a:p>
            <a:pPr lvl="2"/>
            <a:r>
              <a:rPr lang="en-GB" sz="1200" noProof="0" dirty="0"/>
              <a:t>End-to-end scenario test can focus on the most important cases (high cost/high risk ones)</a:t>
            </a:r>
          </a:p>
          <a:p>
            <a:r>
              <a:rPr lang="en-GB" sz="1600" b="1" noProof="0" dirty="0"/>
              <a:t>They ensure code quality</a:t>
            </a:r>
          </a:p>
          <a:p>
            <a:pPr lvl="1"/>
            <a:r>
              <a:rPr lang="en-GB" sz="1400" noProof="0" dirty="0"/>
              <a:t>If the expected </a:t>
            </a:r>
            <a:r>
              <a:rPr lang="en-GB" sz="1400" noProof="0" dirty="0" err="1"/>
              <a:t>behavior</a:t>
            </a:r>
            <a:r>
              <a:rPr lang="en-GB" sz="1400" noProof="0" dirty="0"/>
              <a:t> of your functionality is properly covered by test automates, you can be sure, that there will be no regression issues caused by future changes or enhancements.</a:t>
            </a:r>
          </a:p>
          <a:p>
            <a:pPr lvl="1"/>
            <a:r>
              <a:rPr lang="en-GB" sz="1400" noProof="0" dirty="0"/>
              <a:t>Test automates can be executed immediately after changes are done, so any errors caused can be immediately </a:t>
            </a:r>
            <a:r>
              <a:rPr lang="en-GB" sz="1400" noProof="0" dirty="0" err="1"/>
              <a:t>revelead</a:t>
            </a:r>
            <a:r>
              <a:rPr lang="en-GB" sz="1400" noProof="0" dirty="0"/>
              <a:t> by the developer.</a:t>
            </a:r>
          </a:p>
          <a:p>
            <a:r>
              <a:rPr lang="en-GB" sz="1600" b="1" noProof="0" dirty="0"/>
              <a:t>They document the functionality</a:t>
            </a:r>
          </a:p>
          <a:p>
            <a:pPr lvl="1"/>
            <a:r>
              <a:rPr lang="en-GB" sz="1400" noProof="0" dirty="0"/>
              <a:t>A properly formulate set of test automates describes the intended </a:t>
            </a:r>
            <a:r>
              <a:rPr lang="en-GB" sz="1400" noProof="0" dirty="0" err="1"/>
              <a:t>behavior</a:t>
            </a:r>
            <a:r>
              <a:rPr lang="en-GB" sz="1400" noProof="0" dirty="0"/>
              <a:t> of the tested object.</a:t>
            </a:r>
          </a:p>
          <a:p>
            <a:pPr lvl="1"/>
            <a:r>
              <a:rPr lang="en-GB" sz="1400" noProof="0" dirty="0"/>
              <a:t>There are some techniques that even allow non-developers to understand the purpose of the tests and the features covered by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C0B2-6710-4188-A28C-97759913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454372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ABB415-C715-E54B-92DE-48B8D53031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11183565" cy="4228899"/>
          </a:xfrm>
        </p:spPr>
        <p:txBody>
          <a:bodyPr vert="horz" lIns="0" tIns="0" rIns="0" bIns="0" rtlCol="0">
            <a:noAutofit/>
          </a:bodyPr>
          <a:lstStyle/>
          <a:p>
            <a:pPr marL="180921" lvl="1" indent="-180921"/>
            <a:r>
              <a:rPr lang="en-US" dirty="0"/>
              <a:t>Have no influence on the product code</a:t>
            </a:r>
          </a:p>
          <a:p>
            <a:pPr marL="180921" lvl="1" indent="-180921"/>
            <a:r>
              <a:rPr lang="en-US" dirty="0"/>
              <a:t>Exchange code snippets of the product code with test double code during test run time</a:t>
            </a:r>
          </a:p>
          <a:p>
            <a:pPr marL="180921" lvl="1" indent="-180921"/>
            <a:r>
              <a:rPr lang="en-US" dirty="0"/>
              <a:t>Test seams are limited to the same compilation unit!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98814B-6DFC-B442-93DF-56350144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38" y="516407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Double Frameworks </a:t>
            </a:r>
            <a:br>
              <a:rPr lang="en-US" dirty="0"/>
            </a:br>
            <a:r>
              <a:rPr lang="en-US" sz="1799" dirty="0"/>
              <a:t>ABAP test seams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D2D386-B183-2D4A-B30E-CC47BF95A66C}"/>
              </a:ext>
            </a:extLst>
          </p:cNvPr>
          <p:cNvSpPr txBox="1">
            <a:spLocks/>
          </p:cNvSpPr>
          <p:nvPr/>
        </p:nvSpPr>
        <p:spPr bwMode="gray">
          <a:xfrm>
            <a:off x="521117" y="3521404"/>
            <a:ext cx="5326613" cy="247396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 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AUTHORITY-CHECK OBJECT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'S_ANY'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ID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'SABC'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'TABL'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TEST-SEAM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manipulate_authority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END-TEST-SEAM.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IF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sy-subrc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&lt;&gt;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... ENDIF.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TEST-SEAM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remove_unwanted_statement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CALL FUNCTION 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SOMETHING_WE_DONT_WANT_IN_THE_TEST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END-TEST-SEAM.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EE9A18-AD85-B647-9F22-A8D15D58B6B8}"/>
              </a:ext>
            </a:extLst>
          </p:cNvPr>
          <p:cNvSpPr txBox="1">
            <a:spLocks/>
          </p:cNvSpPr>
          <p:nvPr/>
        </p:nvSpPr>
        <p:spPr bwMode="gray">
          <a:xfrm>
            <a:off x="6360820" y="3521403"/>
            <a:ext cx="5326613" cy="247396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TEST-INJECTION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manipulate_authority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sy-subrc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B81C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END-TEST-INJECTION.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TEST-INJECTION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remove_unwanted_statement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"empty injection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END-TEST-INJECTION.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360822" y="3240853"/>
            <a:ext cx="283254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Test code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29741" y="3240853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>
                <a:ea typeface="Arial Unicode MS" pitchFamily="34" charset="-128"/>
                <a:cs typeface="Arial Unicode MS" pitchFamily="34" charset="-128"/>
              </a:rPr>
              <a:t>Product code</a:t>
            </a: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554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32144" y="1631946"/>
            <a:ext cx="11183564" cy="276926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9" b="0" dirty="0"/>
              <a:t>Legacy code (code without tests) usually cannot be tested without changes to the product code.</a:t>
            </a:r>
          </a:p>
          <a:p>
            <a:endParaRPr lang="en-US" sz="1999" b="0" dirty="0"/>
          </a:p>
          <a:p>
            <a:r>
              <a:rPr lang="en-US" sz="1999" b="0" dirty="0"/>
              <a:t>In order to write tests, the following steps have to be worked through:</a:t>
            </a:r>
          </a:p>
          <a:p>
            <a:endParaRPr lang="en-US" sz="1999" dirty="0"/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Find the </a:t>
            </a:r>
            <a:r>
              <a:rPr lang="en-US" sz="1999" dirty="0">
                <a:solidFill>
                  <a:schemeClr val="accent1"/>
                </a:solidFill>
              </a:rPr>
              <a:t>seams </a:t>
            </a:r>
            <a:r>
              <a:rPr lang="en-US" sz="1999" b="0" i="1" dirty="0"/>
              <a:t>–</a:t>
            </a:r>
            <a:r>
              <a:rPr lang="en-US" sz="1999" i="1" dirty="0">
                <a:solidFill>
                  <a:schemeClr val="accent1"/>
                </a:solidFill>
              </a:rPr>
              <a:t> </a:t>
            </a:r>
            <a:r>
              <a:rPr lang="en-US" sz="1999" b="0" i="1" dirty="0"/>
              <a:t>where does the program flow leaves the code under test?</a:t>
            </a:r>
            <a:r>
              <a:rPr lang="en-US" sz="1999" dirty="0">
                <a:solidFill>
                  <a:schemeClr val="accent1"/>
                </a:solidFill>
              </a:rPr>
              <a:t> 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Provide </a:t>
            </a:r>
            <a:r>
              <a:rPr lang="en-US" sz="1999" dirty="0">
                <a:solidFill>
                  <a:schemeClr val="accent1"/>
                </a:solidFill>
              </a:rPr>
              <a:t>testability </a:t>
            </a:r>
            <a:r>
              <a:rPr lang="en-US" sz="1999" b="0" i="1" dirty="0"/>
              <a:t>– decouple the found seams 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Provide an </a:t>
            </a:r>
            <a:r>
              <a:rPr lang="en-US" sz="1999" dirty="0">
                <a:solidFill>
                  <a:schemeClr val="accent1"/>
                </a:solidFill>
              </a:rPr>
              <a:t>injection mechanism </a:t>
            </a:r>
            <a:r>
              <a:rPr lang="en-US" sz="1999" b="0" i="1" dirty="0"/>
              <a:t>– prepare the usage of test doubles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Implement the </a:t>
            </a:r>
            <a:r>
              <a:rPr lang="en-US" sz="1999" dirty="0">
                <a:solidFill>
                  <a:schemeClr val="accent1"/>
                </a:solidFill>
              </a:rPr>
              <a:t>test double </a:t>
            </a:r>
            <a:r>
              <a:rPr lang="en-US" sz="1999" b="0" i="1" dirty="0"/>
              <a:t>– write a test double</a:t>
            </a:r>
          </a:p>
          <a:p>
            <a:pPr marL="342797" indent="-342797">
              <a:buFont typeface="Arial" panose="020B0604020202020204" pitchFamily="34" charset="0"/>
              <a:buChar char="•"/>
            </a:pPr>
            <a:r>
              <a:rPr lang="en-US" sz="1999" dirty="0"/>
              <a:t>Write the </a:t>
            </a:r>
            <a:r>
              <a:rPr lang="en-US" sz="1999" dirty="0">
                <a:solidFill>
                  <a:schemeClr val="accent1"/>
                </a:solidFill>
              </a:rPr>
              <a:t>test </a:t>
            </a:r>
            <a:r>
              <a:rPr lang="en-US" sz="1999" b="0" i="1" dirty="0"/>
              <a:t>– put all together and write the test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What do we want to achieve?</a:t>
            </a:r>
            <a:br>
              <a:rPr lang="en-US" dirty="0"/>
            </a:br>
            <a:r>
              <a:rPr lang="en-US" sz="1799" dirty="0"/>
              <a:t>Make code testable</a:t>
            </a:r>
          </a:p>
        </p:txBody>
      </p:sp>
    </p:spTree>
    <p:extLst>
      <p:ext uri="{BB962C8B-B14F-4D97-AF65-F5344CB8AC3E}">
        <p14:creationId xmlns:p14="http://schemas.microsoft.com/office/powerpoint/2010/main" val="4060940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32144" y="1631947"/>
            <a:ext cx="11183564" cy="1907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99" dirty="0"/>
              <a:t>Find the </a:t>
            </a:r>
            <a:r>
              <a:rPr lang="en-US" sz="4399" dirty="0">
                <a:solidFill>
                  <a:schemeClr val="accent1"/>
                </a:solidFill>
              </a:rPr>
              <a:t>seams</a:t>
            </a:r>
            <a:br>
              <a:rPr lang="en-US" sz="2399" dirty="0">
                <a:solidFill>
                  <a:schemeClr val="accent1"/>
                </a:solidFill>
              </a:rPr>
            </a:br>
            <a:r>
              <a:rPr lang="en-US" sz="1999" dirty="0"/>
              <a:t>Provide </a:t>
            </a:r>
            <a:r>
              <a:rPr lang="en-US" sz="1999" dirty="0">
                <a:solidFill>
                  <a:schemeClr val="accent1"/>
                </a:solidFill>
              </a:rPr>
              <a:t>testability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Provide an </a:t>
            </a:r>
            <a:r>
              <a:rPr lang="en-US" sz="1999" dirty="0">
                <a:solidFill>
                  <a:schemeClr val="accent1"/>
                </a:solidFill>
              </a:rPr>
              <a:t>injection mechanism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Implement the </a:t>
            </a:r>
            <a:r>
              <a:rPr lang="en-US" sz="1999" dirty="0">
                <a:solidFill>
                  <a:schemeClr val="accent1"/>
                </a:solidFill>
              </a:rPr>
              <a:t>test double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Write the </a:t>
            </a:r>
            <a:r>
              <a:rPr lang="en-US" sz="1999" dirty="0">
                <a:solidFill>
                  <a:schemeClr val="accent1"/>
                </a:solidFill>
              </a:rPr>
              <a:t>test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Find the seams</a:t>
            </a:r>
          </a:p>
        </p:txBody>
      </p:sp>
    </p:spTree>
    <p:extLst>
      <p:ext uri="{BB962C8B-B14F-4D97-AF65-F5344CB8AC3E}">
        <p14:creationId xmlns:p14="http://schemas.microsoft.com/office/powerpoint/2010/main" val="186322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gray">
          <a:xfrm>
            <a:off x="7554773" y="1631519"/>
            <a:ext cx="4124036" cy="471296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t"/>
          <a:lstStyle/>
          <a:p>
            <a:pPr>
              <a:spcBef>
                <a:spcPts val="1799"/>
              </a:spcBef>
            </a:pPr>
            <a:r>
              <a:rPr lang="en-US" sz="1799" b="1" dirty="0"/>
              <a:t>Examples of seams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Create an object or call a method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Interact with a database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Call a function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Call a report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Get or call a </a:t>
            </a:r>
            <a:r>
              <a:rPr lang="en-US" sz="1799" dirty="0" err="1"/>
              <a:t>BAdI</a:t>
            </a:r>
            <a:endParaRPr lang="en-US" sz="1799" dirty="0"/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Write or read global variables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Get the ‘current time’</a:t>
            </a:r>
          </a:p>
          <a:p>
            <a:pPr marL="180921" lvl="1" indent="-18092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…</a:t>
            </a:r>
          </a:p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de-DE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64410F-C3A3-664F-9449-A0A1AF1B1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Seams are code locations, where the code interacts with the entities outside of the code unit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Seams depend on the use case</a:t>
            </a:r>
          </a:p>
          <a:p>
            <a:pPr marL="180921" lvl="1" indent="-180921"/>
            <a:r>
              <a:rPr lang="en-US" dirty="0"/>
              <a:t>Unit tests want no dependencies</a:t>
            </a:r>
          </a:p>
          <a:p>
            <a:pPr marL="180921" lvl="1" indent="-180921"/>
            <a:r>
              <a:rPr lang="en-US" dirty="0"/>
              <a:t>Integration/system tests might only isolate a few dependencies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D89B9E-2791-374E-993F-8D2552F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" y="51659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Find the seams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034AD-D85D-2545-91D9-5FE33D0F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137" y="2676088"/>
            <a:ext cx="1566104" cy="1566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3F242-C03B-DA4D-B4C9-1A992E5E0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015" y="2676088"/>
            <a:ext cx="1293732" cy="129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07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26815" y="1636010"/>
            <a:ext cx="11182288" cy="1907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9" dirty="0"/>
              <a:t>Find the </a:t>
            </a:r>
            <a:r>
              <a:rPr lang="en-US" sz="1999" dirty="0">
                <a:solidFill>
                  <a:schemeClr val="accent1"/>
                </a:solidFill>
              </a:rPr>
              <a:t>seams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4399" dirty="0"/>
              <a:t>Provide </a:t>
            </a:r>
            <a:r>
              <a:rPr lang="en-US" sz="4399" dirty="0">
                <a:solidFill>
                  <a:schemeClr val="accent1"/>
                </a:solidFill>
              </a:rPr>
              <a:t>testability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Provide an </a:t>
            </a:r>
            <a:r>
              <a:rPr lang="en-US" sz="1999" dirty="0">
                <a:solidFill>
                  <a:schemeClr val="accent1"/>
                </a:solidFill>
              </a:rPr>
              <a:t>injection mechanism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Implement the </a:t>
            </a:r>
            <a:r>
              <a:rPr lang="en-US" sz="1999" dirty="0">
                <a:solidFill>
                  <a:schemeClr val="accent1"/>
                </a:solidFill>
              </a:rPr>
              <a:t>test double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Write the </a:t>
            </a:r>
            <a:r>
              <a:rPr lang="en-US" sz="1999" dirty="0">
                <a:solidFill>
                  <a:schemeClr val="accent1"/>
                </a:solidFill>
              </a:rPr>
              <a:t>test</a:t>
            </a:r>
            <a:endParaRPr lang="en-US" sz="4399" dirty="0">
              <a:solidFill>
                <a:schemeClr val="accent1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Provide testability</a:t>
            </a:r>
          </a:p>
        </p:txBody>
      </p:sp>
    </p:spTree>
    <p:extLst>
      <p:ext uri="{BB962C8B-B14F-4D97-AF65-F5344CB8AC3E}">
        <p14:creationId xmlns:p14="http://schemas.microsoft.com/office/powerpoint/2010/main" val="232824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EEE0C-6A1F-2E41-BD46-480637DB4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116" y="1620471"/>
            <a:ext cx="5445511" cy="4641443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'EUR'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ASCENDING.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51BA44-E5D9-9F43-A3EE-46322B91D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1"/>
            <a:ext cx="5313789" cy="4641444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…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'EUR'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SORT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ASCENDING.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FEFA-D9A1-B54F-937B-815DC1AB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" y="51659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Provide testability – Create an object with an interface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3A2356-0B13-384D-A583-F3336D8B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3703" y="1920812"/>
            <a:ext cx="467558" cy="4675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323F74-9921-2245-8B91-E1B306365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3703" y="2461244"/>
            <a:ext cx="467558" cy="467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ED1C9B-B8B3-5C4F-A3E0-75090C76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43703" y="3589943"/>
            <a:ext cx="467558" cy="467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AAF21-EE83-7B4C-A279-98D2F7064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5227" y="2154591"/>
            <a:ext cx="467558" cy="4675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0E55B5-7F55-AD43-9805-7FF5ACE9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00903" y="3992500"/>
            <a:ext cx="467558" cy="467558"/>
          </a:xfrm>
          <a:prstGeom prst="rect">
            <a:avLst/>
          </a:prstGeom>
        </p:spPr>
      </p:pic>
      <p:sp>
        <p:nvSpPr>
          <p:cNvPr id="16" name="TextBox 6"/>
          <p:cNvSpPr txBox="1"/>
          <p:nvPr/>
        </p:nvSpPr>
        <p:spPr>
          <a:xfrm>
            <a:off x="6360821" y="1343545"/>
            <a:ext cx="5480164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Solution – Lightweight depended-on component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529741" y="1343545"/>
            <a:ext cx="3645020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>
                <a:ea typeface="Arial Unicode MS" pitchFamily="34" charset="-128"/>
                <a:cs typeface="Arial Unicode MS" pitchFamily="34" charset="-128"/>
              </a:rPr>
              <a:t>Problem</a:t>
            </a: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74731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51BA44-E5D9-9F43-A3EE-46322B91D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1"/>
            <a:ext cx="5313790" cy="4907113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RETURNING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0AB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"lazy instantiation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0AB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IF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IS NOT BOUND.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 ).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ENDIF.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 )-&gt;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'EUR'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SORT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ASCENDING.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FEFA-D9A1-B54F-937B-815DC1AB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" y="51659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Provide testability – Create an object with an interface</a:t>
            </a:r>
            <a:endParaRPr lang="en-US" b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ED1C9B-B8B3-5C4F-A3E0-75090C76A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14397" y="3610849"/>
            <a:ext cx="609440" cy="6094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D0093F-8D88-6242-9189-39CF8F1C3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985235" y="4369292"/>
            <a:ext cx="467558" cy="4675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DC7A9D-964A-9B41-B937-86FF8BA9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14397" y="2272334"/>
            <a:ext cx="609440" cy="609440"/>
          </a:xfrm>
          <a:prstGeom prst="rect">
            <a:avLst/>
          </a:prstGeom>
        </p:spPr>
      </p:pic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E7CDD05-2462-5A4C-A7F4-FBB7F92AB2D0}"/>
              </a:ext>
            </a:extLst>
          </p:cNvPr>
          <p:cNvSpPr txBox="1">
            <a:spLocks/>
          </p:cNvSpPr>
          <p:nvPr/>
        </p:nvSpPr>
        <p:spPr bwMode="gray">
          <a:xfrm>
            <a:off x="521006" y="1622896"/>
            <a:ext cx="5313914" cy="490468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…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'EUR'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SORT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ASCENDING.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WHEN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B3F7998-DC98-E948-BCFD-7EC8C7C17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4661" y="1964036"/>
            <a:ext cx="467558" cy="4675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F835EF-063D-F74E-BF2F-07E9A7412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4661" y="2483216"/>
            <a:ext cx="467558" cy="46755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E576F3-2781-254E-8A83-A51D27B3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4661" y="3601280"/>
            <a:ext cx="467558" cy="4675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F266008-E11D-E244-BCD6-ECCAA8C6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268759" y="3980530"/>
            <a:ext cx="467558" cy="467558"/>
          </a:xfrm>
          <a:prstGeom prst="rect">
            <a:avLst/>
          </a:prstGeom>
        </p:spPr>
      </p:pic>
      <p:sp>
        <p:nvSpPr>
          <p:cNvPr id="14" name="TextBox 6"/>
          <p:cNvSpPr txBox="1"/>
          <p:nvPr/>
        </p:nvSpPr>
        <p:spPr>
          <a:xfrm>
            <a:off x="6360821" y="1343545"/>
            <a:ext cx="5480164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Solution – Heavyweight depended-on component</a:t>
            </a:r>
          </a:p>
        </p:txBody>
      </p:sp>
      <p:sp>
        <p:nvSpPr>
          <p:cNvPr id="17" name="TextBox 5"/>
          <p:cNvSpPr txBox="1"/>
          <p:nvPr/>
        </p:nvSpPr>
        <p:spPr>
          <a:xfrm>
            <a:off x="529741" y="1343545"/>
            <a:ext cx="53139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Solution – Lightweight depended-on component</a:t>
            </a:r>
          </a:p>
        </p:txBody>
      </p:sp>
    </p:spTree>
    <p:extLst>
      <p:ext uri="{BB962C8B-B14F-4D97-AF65-F5344CB8AC3E}">
        <p14:creationId xmlns:p14="http://schemas.microsoft.com/office/powerpoint/2010/main" val="33620439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EEE0C-6A1F-2E41-BD46-480637DB4B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116" y="1620471"/>
            <a:ext cx="5313913" cy="2111478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NEW #(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DATA(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'EUR'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SORT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ASCENDING.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 COND #(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&lt;=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DAC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51BA44-E5D9-9F43-A3EE-46322B91D1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2" y="1620470"/>
            <a:ext cx="5313789" cy="4369893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>
                <a:tab pos="8255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INTERFACES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DA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DATA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ENDINTERFACE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>
                <a:tab pos="1219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>
                  <a:solidFill>
                    <a:srgbClr val="149F9F"/>
                  </a:solidFill>
                </a:uFill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3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3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3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>
                  <a:solidFill>
                    <a:srgbClr val="149F9F"/>
                  </a:solidFill>
                </a:uFill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>
                <a:tab pos="12192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lif_cash_provider~get_notes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i_currency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8FEFA-D9A1-B54F-937B-815DC1AB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" y="51659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Provide testability – Depended-on component without an interface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2E5F95-0E47-8142-BE04-C5DFE4F5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78150" y="2126882"/>
            <a:ext cx="467558" cy="4675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E8A664-266C-824D-9D60-50BA8E203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28369" y="1386691"/>
            <a:ext cx="467558" cy="467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889D45B-85DB-7140-9BAE-001A86CB2FB1}"/>
              </a:ext>
            </a:extLst>
          </p:cNvPr>
          <p:cNvSpPr txBox="1"/>
          <p:nvPr/>
        </p:nvSpPr>
        <p:spPr>
          <a:xfrm>
            <a:off x="6360822" y="6067980"/>
            <a:ext cx="5313789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 sz="1800" kern="0"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z="1799" dirty="0"/>
              <a:t>…and now apply one of the previous solutions…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5B3736B-1AC2-294C-AE99-D4B236FBD836}"/>
              </a:ext>
            </a:extLst>
          </p:cNvPr>
          <p:cNvSpPr txBox="1">
            <a:spLocks/>
          </p:cNvSpPr>
          <p:nvPr/>
        </p:nvSpPr>
        <p:spPr bwMode="gray">
          <a:xfrm>
            <a:off x="517391" y="4267604"/>
            <a:ext cx="5326262" cy="199968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lif_cash_provider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33FF"/>
              </a:solidFill>
              <a:effectLst/>
              <a:uLnTx/>
              <a:uFillTx/>
              <a:latin typeface="Monaco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get_notes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IMPORTING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    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i_currency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TYPE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433FF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 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RETURNING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      VALUE(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r_notes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) 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tt_change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ENDINTERFACE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6360821" y="1343545"/>
            <a:ext cx="5480164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>
                <a:ea typeface="Arial Unicode MS" pitchFamily="34" charset="-128"/>
                <a:cs typeface="Arial Unicode MS" pitchFamily="34" charset="-128"/>
              </a:rPr>
              <a:t>Solution – Local implementation</a:t>
            </a: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529741" y="1358097"/>
            <a:ext cx="53139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>
                <a:ea typeface="Arial Unicode MS" pitchFamily="34" charset="-128"/>
                <a:cs typeface="Arial Unicode MS" pitchFamily="34" charset="-128"/>
              </a:rPr>
              <a:t>Problem</a:t>
            </a: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29741" y="4000139"/>
            <a:ext cx="5313913" cy="692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Solution – Local or global interface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236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205B03-0A67-834B-93B0-2A80DD409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800424"/>
            <a:ext cx="11144870" cy="3284177"/>
          </a:xfrm>
        </p:spPr>
        <p:txBody>
          <a:bodyPr>
            <a:normAutofit lnSpcReduction="10000"/>
          </a:bodyPr>
          <a:lstStyle/>
          <a:p>
            <a:r>
              <a:rPr lang="en-US">
                <a:solidFill>
                  <a:schemeClr val="accent3"/>
                </a:solidFill>
              </a:rPr>
              <a:t>“Create </a:t>
            </a:r>
            <a:r>
              <a:rPr lang="en-US" dirty="0">
                <a:solidFill>
                  <a:schemeClr val="accent3"/>
                </a:solidFill>
              </a:rPr>
              <a:t>interfaces for all your classes</a:t>
            </a:r>
            <a:r>
              <a:rPr lang="en-US">
                <a:solidFill>
                  <a:schemeClr val="accent3"/>
                </a:solidFill>
              </a:rPr>
              <a:t>. Always.”</a:t>
            </a:r>
            <a:br>
              <a:rPr lang="en-US" dirty="0">
                <a:solidFill>
                  <a:schemeClr val="accent3"/>
                </a:solidFill>
              </a:rPr>
            </a:br>
            <a:br>
              <a:rPr lang="en-US" dirty="0">
                <a:solidFill>
                  <a:schemeClr val="accent3"/>
                </a:solidFill>
              </a:rPr>
            </a:br>
            <a:r>
              <a:rPr lang="en-US" sz="3199" dirty="0">
                <a:solidFill>
                  <a:schemeClr val="accent1"/>
                </a:solidFill>
              </a:rPr>
              <a:t>Interfaces are the heart of testability.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3199" dirty="0">
                <a:solidFill>
                  <a:schemeClr val="accent1"/>
                </a:solidFill>
              </a:rPr>
              <a:t>The users of your code will be grateful.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65ACF7-9B70-2C4F-819A-792AEC87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19" y="51659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Preparation </a:t>
            </a:r>
            <a:br>
              <a:rPr lang="en-US" dirty="0"/>
            </a:br>
            <a:r>
              <a:rPr lang="en-US" sz="1799" dirty="0"/>
              <a:t>Provide testability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BF850-8224-CC43-A78D-A529257DA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169" y="2639593"/>
            <a:ext cx="3050254" cy="305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46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20807" y="1625883"/>
            <a:ext cx="11182288" cy="1907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9" dirty="0"/>
              <a:t>Find the </a:t>
            </a:r>
            <a:r>
              <a:rPr lang="en-US" sz="1999" dirty="0">
                <a:solidFill>
                  <a:schemeClr val="accent1"/>
                </a:solidFill>
              </a:rPr>
              <a:t>seams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Provide </a:t>
            </a:r>
            <a:r>
              <a:rPr lang="en-US" sz="1999" dirty="0">
                <a:solidFill>
                  <a:schemeClr val="accent1"/>
                </a:solidFill>
              </a:rPr>
              <a:t>testability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4399" dirty="0"/>
              <a:t>Provide an </a:t>
            </a:r>
            <a:r>
              <a:rPr lang="en-US" sz="4399" dirty="0">
                <a:solidFill>
                  <a:schemeClr val="accent1"/>
                </a:solidFill>
              </a:rPr>
              <a:t>injection mechanism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Implement the </a:t>
            </a:r>
            <a:r>
              <a:rPr lang="en-US" sz="1999" dirty="0">
                <a:solidFill>
                  <a:schemeClr val="accent1"/>
                </a:solidFill>
              </a:rPr>
              <a:t>test double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Write the </a:t>
            </a:r>
            <a:r>
              <a:rPr lang="en-US" sz="1999" dirty="0">
                <a:solidFill>
                  <a:schemeClr val="accent1"/>
                </a:solidFill>
              </a:rPr>
              <a:t>test</a:t>
            </a:r>
            <a:endParaRPr lang="en-US" sz="4399" dirty="0">
              <a:solidFill>
                <a:schemeClr val="accent1"/>
              </a:solidFill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 bwMode="gray">
          <a:xfrm>
            <a:off x="521014" y="516191"/>
            <a:ext cx="11183564" cy="64616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99" dirty="0"/>
              <a:t>Test Isolation – Injection </a:t>
            </a:r>
            <a:br>
              <a:rPr lang="en-US" sz="2399" dirty="0"/>
            </a:br>
            <a:r>
              <a:rPr lang="en-US" sz="1799" b="0" dirty="0"/>
              <a:t>Provide an injection mechanism</a:t>
            </a:r>
          </a:p>
        </p:txBody>
      </p:sp>
    </p:spTree>
    <p:extLst>
      <p:ext uri="{BB962C8B-B14F-4D97-AF65-F5344CB8AC3E}">
        <p14:creationId xmlns:p14="http://schemas.microsoft.com/office/powerpoint/2010/main" val="556814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pPr>
              <a:spcBef>
                <a:spcPts val="1799"/>
              </a:spcBef>
            </a:pPr>
            <a:r>
              <a:rPr lang="hu-HU" dirty="0"/>
              <a:t>Test types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26232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158C14-E24C-9D4E-9D0C-448B30628F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6822960" cy="42288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Depended-on component (</a:t>
            </a:r>
            <a:r>
              <a:rPr lang="en-US" b="1" dirty="0"/>
              <a:t>DOC</a:t>
            </a:r>
            <a:r>
              <a:rPr lang="en-US" dirty="0"/>
              <a:t>) can be injected in…</a:t>
            </a:r>
          </a:p>
          <a:p>
            <a:pPr marL="180921" lvl="1" indent="-180921"/>
            <a:r>
              <a:rPr lang="en-US" dirty="0"/>
              <a:t>Constructor method during object creation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constructor injection</a:t>
            </a:r>
            <a:r>
              <a:rPr lang="en-US" dirty="0"/>
              <a:t>)</a:t>
            </a:r>
          </a:p>
          <a:p>
            <a:pPr marL="180921" lvl="1" indent="-180921"/>
            <a:r>
              <a:rPr lang="en-US" dirty="0"/>
              <a:t>Setter method before test is started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setter injection</a:t>
            </a:r>
            <a:r>
              <a:rPr lang="en-US" dirty="0"/>
              <a:t>)</a:t>
            </a:r>
          </a:p>
          <a:p>
            <a:pPr marL="180921" lvl="1" indent="-180921"/>
            <a:r>
              <a:rPr lang="en-US" dirty="0"/>
              <a:t>Parameter in method under test at test start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parameter injection</a:t>
            </a:r>
            <a:r>
              <a:rPr lang="en-US" dirty="0"/>
              <a:t>)</a:t>
            </a:r>
          </a:p>
          <a:p>
            <a:pPr marL="180921" lvl="1" indent="-180921"/>
            <a:r>
              <a:rPr lang="en-US" dirty="0"/>
              <a:t>Object attribute via friendship relation before test is started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/>
              <a:t>backdoor injection</a:t>
            </a:r>
            <a:r>
              <a:rPr lang="en-US" dirty="0"/>
              <a:t>)</a:t>
            </a:r>
          </a:p>
          <a:p>
            <a:pPr marL="180921" lvl="1" indent="-180921"/>
            <a:r>
              <a:rPr lang="en-US" dirty="0"/>
              <a:t>Product code performs </a:t>
            </a:r>
            <a:r>
              <a:rPr lang="en-US" b="1" dirty="0"/>
              <a:t>dependency lookup </a:t>
            </a:r>
            <a:r>
              <a:rPr lang="en-US" dirty="0"/>
              <a:t>using object </a:t>
            </a:r>
            <a:r>
              <a:rPr lang="en-US" b="1" dirty="0"/>
              <a:t>factory</a:t>
            </a:r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53995-F64D-4543-96AB-7A4A4F7F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Provide an injection mechanism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214" y="1785620"/>
            <a:ext cx="3915848" cy="391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06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632F6-3CF0-854B-A924-BEE1E6EC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0471"/>
            <a:ext cx="5326613" cy="3992951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OPTIONAL.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constructor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 COND #(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IS BOUND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THEN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ELSE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BE6753-3AB5-EF4E-A1C4-A03CE7532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1"/>
            <a:ext cx="5326613" cy="3992950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set_cash_provider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IMPORTING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set_cash_provider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F9201E-6366-D848-B218-41D1EACE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Constructor injection / setter injection</a:t>
            </a:r>
          </a:p>
        </p:txBody>
      </p:sp>
      <p:sp>
        <p:nvSpPr>
          <p:cNvPr id="9" name="TextBox 6"/>
          <p:cNvSpPr txBox="1"/>
          <p:nvPr/>
        </p:nvSpPr>
        <p:spPr>
          <a:xfrm>
            <a:off x="6360821" y="1343545"/>
            <a:ext cx="53266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Setter injection </a:t>
            </a:r>
            <a:r>
              <a:rPr lang="mr-IN" sz="1799" kern="0" dirty="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Product code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529740" y="1343545"/>
            <a:ext cx="53266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Constructor injection </a:t>
            </a:r>
            <a:r>
              <a:rPr lang="mr-IN" sz="1799" kern="0" dirty="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Product code</a:t>
            </a:r>
          </a:p>
        </p:txBody>
      </p:sp>
    </p:spTree>
    <p:extLst>
      <p:ext uri="{BB962C8B-B14F-4D97-AF65-F5344CB8AC3E}">
        <p14:creationId xmlns:p14="http://schemas.microsoft.com/office/powerpoint/2010/main" val="12511077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632F6-3CF0-854B-A924-BEE1E6ECAD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117" y="1620470"/>
            <a:ext cx="5326613" cy="4715385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PUBLIC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get_amount_in_coins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IMPORTING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i_amount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           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OPTIONAL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RETURNING 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r_value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Monaco" pitchFamily="2" charset="77"/>
              <a:ea typeface="Calibri" panose="020F0502020204030204" pitchFamily="34" charset="0"/>
              <a:cs typeface="Monaco" pitchFamily="2" charset="77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DATA(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CAST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COND #( WHEN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IS BOUND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THEN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i_cash_provider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ELSE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 ) 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BE6753-3AB5-EF4E-A1C4-A03CE7532F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0470"/>
            <a:ext cx="5326613" cy="1079376"/>
          </a:xfr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rmAutofit/>
          </a:bodyPr>
          <a:lstStyle/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…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…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PRIVATE SECTION.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DATA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TYPE REF TO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if_cash_provider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8FD3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…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D3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5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F9201E-6366-D848-B218-41D1EACE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Parameter injection / backdoor injection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8C0283B-071E-E949-911F-24C2487D001B}"/>
              </a:ext>
            </a:extLst>
          </p:cNvPr>
          <p:cNvSpPr txBox="1">
            <a:spLocks/>
          </p:cNvSpPr>
          <p:nvPr/>
        </p:nvSpPr>
        <p:spPr bwMode="gray">
          <a:xfrm>
            <a:off x="6360821" y="3454393"/>
            <a:ext cx="5326613" cy="2881463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35991" tIns="35991" rIns="35991" bIns="35991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DEFERRED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cl_money_machine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               LOCAL FRIENDS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DEFINITION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FOR TESTING … 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…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 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ltc_get_amount_in_coins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IMPLEMENTATION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setup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"given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=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NEW #( 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 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m_cut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-&gt;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m_cash_provider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= NEW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ltd_cash_provider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( ).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 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ENDMETHOD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ENDCLASS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Monaco" pitchFamily="2" charset="77"/>
                <a:ea typeface="Calibri" panose="020F0502020204030204" pitchFamily="34" charset="0"/>
                <a:cs typeface="Monaco" pitchFamily="2" charset="77"/>
              </a:rPr>
              <a:t>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D19C6-1769-DE48-BA96-8FAE62CB265D}"/>
              </a:ext>
            </a:extLst>
          </p:cNvPr>
          <p:cNvSpPr txBox="1"/>
          <p:nvPr/>
        </p:nvSpPr>
        <p:spPr>
          <a:xfrm>
            <a:off x="6360821" y="3173518"/>
            <a:ext cx="53266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Backdoor Injection </a:t>
            </a:r>
            <a:r>
              <a:rPr lang="mr-IN" sz="1799" kern="0" dirty="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Test Code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360821" y="1343545"/>
            <a:ext cx="5326613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Backdoor injection </a:t>
            </a:r>
            <a:r>
              <a:rPr lang="mr-IN" sz="1799" kern="0" dirty="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 Product code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517552" y="1343545"/>
            <a:ext cx="5317989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Parameter injection </a:t>
            </a:r>
            <a:r>
              <a:rPr lang="mr-IN" sz="1799" kern="0" dirty="0"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de-DE" sz="1799" kern="0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Product code</a:t>
            </a:r>
          </a:p>
        </p:txBody>
      </p:sp>
    </p:spTree>
    <p:extLst>
      <p:ext uri="{BB962C8B-B14F-4D97-AF65-F5344CB8AC3E}">
        <p14:creationId xmlns:p14="http://schemas.microsoft.com/office/powerpoint/2010/main" val="20588491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29741" y="1634532"/>
            <a:ext cx="11183564" cy="1907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9" dirty="0"/>
              <a:t>Find the </a:t>
            </a:r>
            <a:r>
              <a:rPr lang="en-US" sz="1999" dirty="0">
                <a:solidFill>
                  <a:schemeClr val="accent1"/>
                </a:solidFill>
              </a:rPr>
              <a:t>seams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Provide </a:t>
            </a:r>
            <a:r>
              <a:rPr lang="en-US" sz="1999" dirty="0">
                <a:solidFill>
                  <a:schemeClr val="accent1"/>
                </a:solidFill>
              </a:rPr>
              <a:t>testability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Provide an </a:t>
            </a:r>
            <a:r>
              <a:rPr lang="en-US" sz="1999" dirty="0">
                <a:solidFill>
                  <a:schemeClr val="accent1"/>
                </a:solidFill>
              </a:rPr>
              <a:t>injection mechanism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4399" dirty="0"/>
              <a:t>Implement the </a:t>
            </a:r>
            <a:r>
              <a:rPr lang="en-US" sz="4399" dirty="0">
                <a:solidFill>
                  <a:schemeClr val="accent1"/>
                </a:solidFill>
              </a:rPr>
              <a:t>test double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Write the </a:t>
            </a:r>
            <a:r>
              <a:rPr lang="en-US" sz="1999" dirty="0">
                <a:solidFill>
                  <a:schemeClr val="accent1"/>
                </a:solidFill>
              </a:rPr>
              <a:t>test</a:t>
            </a:r>
            <a:endParaRPr lang="en-US" sz="2399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0390" y="515775"/>
            <a:ext cx="11183564" cy="369236"/>
          </a:xfrm>
        </p:spPr>
        <p:txBody>
          <a:bodyPr>
            <a:normAutofit fontScale="90000"/>
          </a:bodyPr>
          <a:lstStyle/>
          <a:p>
            <a:r>
              <a:rPr lang="en-US"/>
              <a:t>Test Isolation – Injection </a:t>
            </a:r>
            <a:br>
              <a:rPr lang="en-US"/>
            </a:br>
            <a:r>
              <a:rPr lang="en-US" sz="1799"/>
              <a:t>Implement the test double</a:t>
            </a:r>
          </a:p>
        </p:txBody>
      </p:sp>
    </p:spTree>
    <p:extLst>
      <p:ext uri="{BB962C8B-B14F-4D97-AF65-F5344CB8AC3E}">
        <p14:creationId xmlns:p14="http://schemas.microsoft.com/office/powerpoint/2010/main" val="1772860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19D60-B9F5-EC45-B909-EE3B06CF10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/>
          <a:lstStyle/>
          <a:p>
            <a:r>
              <a:rPr lang="en-US" b="1" dirty="0"/>
              <a:t>Implement the interface of the depended-on component</a:t>
            </a:r>
          </a:p>
          <a:p>
            <a:pPr marL="180921" lvl="1" indent="-180921"/>
            <a:r>
              <a:rPr lang="en-US" dirty="0"/>
              <a:t>Interface provided, you are all set</a:t>
            </a:r>
          </a:p>
          <a:p>
            <a:pPr marL="180921" lvl="1" indent="-180921"/>
            <a:r>
              <a:rPr lang="en-US" dirty="0"/>
              <a:t>No interface provided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Convince your colleague to provide an interface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Implement your own interface as already seen</a:t>
            </a:r>
          </a:p>
          <a:p>
            <a:pPr marL="180921" lvl="1" indent="-180921"/>
            <a:r>
              <a:rPr lang="en-US" dirty="0"/>
              <a:t>Only implement the interface methods you need for the test using the keyword </a:t>
            </a:r>
            <a:r>
              <a:rPr lang="en-US" dirty="0">
                <a:solidFill>
                  <a:schemeClr val="accent3"/>
                </a:solidFill>
              </a:rPr>
              <a:t>PARTIALLY IMPLEMENTED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98DB6E-7D10-2141-92BA-F7DFD0004C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9445" y="1620471"/>
            <a:ext cx="5326613" cy="4228899"/>
          </a:xfrm>
        </p:spPr>
        <p:txBody>
          <a:bodyPr/>
          <a:lstStyle/>
          <a:p>
            <a:r>
              <a:rPr lang="en-US" b="1" dirty="0"/>
              <a:t>Inherit from the depended-on component</a:t>
            </a:r>
          </a:p>
          <a:p>
            <a:pPr marL="180921" lvl="1" indent="-180921"/>
            <a:r>
              <a:rPr lang="en-US" dirty="0"/>
              <a:t>Redefine the methods where you need to have a test double for</a:t>
            </a:r>
          </a:p>
          <a:p>
            <a:pPr marL="180921" lvl="1" indent="-180921"/>
            <a:r>
              <a:rPr lang="en-US" dirty="0"/>
              <a:t>Drawback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Not always possible due to </a:t>
            </a:r>
            <a:r>
              <a:rPr lang="en-US" dirty="0">
                <a:solidFill>
                  <a:schemeClr val="accent3"/>
                </a:solidFill>
              </a:rPr>
              <a:t>FINAL</a:t>
            </a:r>
            <a:r>
              <a:rPr lang="en-US" dirty="0"/>
              <a:t> definition of the class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The risk to execute unwanted code in tests is higher e.g. when methods are added later in the code under test and are forgotten to be </a:t>
            </a:r>
            <a:r>
              <a:rPr lang="en-US" dirty="0" err="1">
                <a:solidFill>
                  <a:schemeClr val="accent3"/>
                </a:solidFill>
              </a:rPr>
              <a:t>REDEFINE</a:t>
            </a:r>
            <a:r>
              <a:rPr lang="en-US" dirty="0" err="1"/>
              <a:t>d</a:t>
            </a:r>
            <a:r>
              <a:rPr lang="en-US" dirty="0"/>
              <a:t> in the subclass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C6B8A6-10C5-8A4B-A25D-CB78B0CB8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Implement the test double – Alternatives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EB47A-C45C-F24C-A450-C7E0C7BB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870" y="3918864"/>
            <a:ext cx="1444937" cy="144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69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gray">
          <a:xfrm>
            <a:off x="529741" y="1630864"/>
            <a:ext cx="11182288" cy="190771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1088558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9" dirty="0"/>
              <a:t>Find the </a:t>
            </a:r>
            <a:r>
              <a:rPr lang="en-US" sz="1999" dirty="0">
                <a:solidFill>
                  <a:schemeClr val="accent1"/>
                </a:solidFill>
              </a:rPr>
              <a:t>seams</a:t>
            </a:r>
            <a:br>
              <a:rPr lang="en-US" sz="4399" dirty="0">
                <a:solidFill>
                  <a:schemeClr val="accent1"/>
                </a:solidFill>
              </a:rPr>
            </a:br>
            <a:r>
              <a:rPr lang="en-US" sz="1999" dirty="0"/>
              <a:t>Provide </a:t>
            </a:r>
            <a:r>
              <a:rPr lang="en-US" sz="1999" dirty="0">
                <a:solidFill>
                  <a:schemeClr val="accent1"/>
                </a:solidFill>
              </a:rPr>
              <a:t>testability</a:t>
            </a:r>
            <a:br>
              <a:rPr lang="en-US" sz="4399" dirty="0">
                <a:solidFill>
                  <a:schemeClr val="accent1"/>
                </a:solidFill>
              </a:rPr>
            </a:br>
            <a:r>
              <a:rPr lang="en-US" sz="1999" dirty="0"/>
              <a:t>Provide an </a:t>
            </a:r>
            <a:r>
              <a:rPr lang="en-US" sz="1999" dirty="0">
                <a:solidFill>
                  <a:schemeClr val="accent1"/>
                </a:solidFill>
              </a:rPr>
              <a:t>injection mechanism</a:t>
            </a:r>
            <a:br>
              <a:rPr lang="en-US" sz="1999" dirty="0">
                <a:solidFill>
                  <a:schemeClr val="accent1"/>
                </a:solidFill>
              </a:rPr>
            </a:br>
            <a:r>
              <a:rPr lang="en-US" sz="1999" dirty="0"/>
              <a:t>Implement the </a:t>
            </a:r>
            <a:r>
              <a:rPr lang="en-US" sz="1999" dirty="0">
                <a:solidFill>
                  <a:schemeClr val="accent1"/>
                </a:solidFill>
              </a:rPr>
              <a:t>test double</a:t>
            </a:r>
            <a:br>
              <a:rPr lang="en-US" sz="4399" dirty="0">
                <a:solidFill>
                  <a:schemeClr val="accent1"/>
                </a:solidFill>
              </a:rPr>
            </a:br>
            <a:r>
              <a:rPr lang="en-US" sz="4399" dirty="0"/>
              <a:t>Write the </a:t>
            </a:r>
            <a:r>
              <a:rPr lang="en-US" sz="4399" dirty="0">
                <a:solidFill>
                  <a:schemeClr val="accent1"/>
                </a:solidFill>
              </a:rPr>
              <a:t>test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21014" y="516190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/>
              <a:t>Test Isolation – Injection</a:t>
            </a:r>
            <a:br>
              <a:rPr lang="en-US"/>
            </a:br>
            <a:r>
              <a:rPr lang="en-US" sz="1799"/>
              <a:t>Write the test</a:t>
            </a:r>
            <a:endParaRPr lang="de-DE" sz="1799"/>
          </a:p>
        </p:txBody>
      </p:sp>
    </p:spTree>
    <p:extLst>
      <p:ext uri="{BB962C8B-B14F-4D97-AF65-F5344CB8AC3E}">
        <p14:creationId xmlns:p14="http://schemas.microsoft.com/office/powerpoint/2010/main" val="30797713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7EBD18-46CB-2545-8928-841DEFD7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Write test for existing code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E3FEE33-5249-D949-B275-5C164BE58B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834478" cy="4228899"/>
          </a:xfrm>
        </p:spPr>
        <p:txBody>
          <a:bodyPr/>
          <a:lstStyle/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Adapt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Find the seams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Provide testability (high effort)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Provide injection methods</a:t>
            </a:r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doubles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Depended-on component behind an interface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Implement the interface</a:t>
            </a:r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method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Given</a:t>
            </a:r>
            <a:r>
              <a:rPr lang="en-US" dirty="0"/>
              <a:t>: Inject test double in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When</a:t>
            </a:r>
            <a:r>
              <a:rPr lang="en-US" dirty="0"/>
              <a:t>: Call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Then</a:t>
            </a:r>
            <a:r>
              <a:rPr lang="en-US" dirty="0"/>
              <a:t>: Assert the test result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492" y="2218414"/>
            <a:ext cx="3050260" cy="305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338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36576-6699-6C4E-A9CC-73A461E7D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0821" y="1629598"/>
            <a:ext cx="5326613" cy="4228899"/>
          </a:xfrm>
        </p:spPr>
        <p:txBody>
          <a:bodyPr vert="horz" lIns="0" tIns="0" rIns="0" bIns="0" rtlCol="0">
            <a:noAutofit/>
          </a:bodyPr>
          <a:lstStyle/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Code is testable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Injection methods have been provided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doubles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Depended-on component behind an interface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Implement the interface</a:t>
            </a:r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method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Given: </a:t>
            </a:r>
            <a:r>
              <a:rPr lang="en-US" dirty="0"/>
              <a:t>Inject test double in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When: </a:t>
            </a:r>
            <a:r>
              <a:rPr lang="en-US" dirty="0"/>
              <a:t>Call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Then: </a:t>
            </a:r>
            <a:r>
              <a:rPr lang="en-US" dirty="0"/>
              <a:t>Assert the test result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7EBD18-46CB-2545-8928-841DEFD7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014" y="516191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Test Isolation – Injection </a:t>
            </a:r>
            <a:br>
              <a:rPr lang="en-US" dirty="0"/>
            </a:br>
            <a:r>
              <a:rPr lang="en-US" sz="1799" dirty="0"/>
              <a:t>Write test for existing code / write new code testable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 bwMode="gray">
          <a:xfrm>
            <a:off x="529488" y="1629347"/>
            <a:ext cx="5834478" cy="4228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088558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Tx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964" indent="-179964" algn="l" defTabSz="1088558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79388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–"/>
              <a:defRPr lang="en-US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892" indent="-179964" algn="l" defTabSz="1088558" rtl="0" eaLnBrk="1" latinLnBrk="0" hangingPunct="1">
              <a:spcBef>
                <a:spcPts val="300"/>
              </a:spcBef>
              <a:buClr>
                <a:schemeClr val="tx1"/>
              </a:buClr>
              <a:buSzPct val="120000"/>
              <a:buFont typeface="Arial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856" indent="-179964" algn="l" defTabSz="1088558" rtl="0" eaLnBrk="1" latinLnBrk="0" hangingPunct="1">
              <a:spcBef>
                <a:spcPts val="100"/>
              </a:spcBef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3535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7814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09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6373" indent="-272140" algn="l" defTabSz="108855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Adapt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Find the seams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Provide testability (high effort)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Provide injection methods</a:t>
            </a:r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doubles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Depended-on component behind an interface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dirty="0"/>
              <a:t>Implement the interface</a:t>
            </a:r>
          </a:p>
          <a:p>
            <a:pPr marL="361841" lvl="1" indent="-361841">
              <a:spcBef>
                <a:spcPts val="1799"/>
              </a:spcBef>
              <a:buFont typeface="+mj-lt"/>
              <a:buAutoNum type="arabicPeriod"/>
            </a:pPr>
            <a:r>
              <a:rPr lang="en-US" sz="1999" dirty="0"/>
              <a:t>Create the test method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b="1" dirty="0"/>
              <a:t>Given</a:t>
            </a:r>
            <a:r>
              <a:rPr lang="en-US" sz="1799" dirty="0"/>
              <a:t>: Inject test double in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b="1" dirty="0"/>
              <a:t>When</a:t>
            </a:r>
            <a:r>
              <a:rPr lang="en-US" sz="1799" dirty="0"/>
              <a:t>: Call the code under test</a:t>
            </a:r>
          </a:p>
          <a:p>
            <a:pPr marL="534828" lvl="2" indent="-17616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799" b="1" dirty="0"/>
              <a:t>Then</a:t>
            </a:r>
            <a:r>
              <a:rPr lang="en-US" sz="1799" dirty="0"/>
              <a:t>: Assert the test result</a:t>
            </a:r>
          </a:p>
        </p:txBody>
      </p:sp>
    </p:spTree>
    <p:extLst>
      <p:ext uri="{BB962C8B-B14F-4D97-AF65-F5344CB8AC3E}">
        <p14:creationId xmlns:p14="http://schemas.microsoft.com/office/powerpoint/2010/main" val="168769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7A04E0-89D2-5042-8E01-70DA9E467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The goal</a:t>
            </a:r>
          </a:p>
          <a:p>
            <a:pPr marL="180921" lvl="1" indent="-180921"/>
            <a:r>
              <a:rPr lang="en-US" dirty="0"/>
              <a:t>Classes of more abstract levels shall not depend on classes on more detailed levels</a:t>
            </a:r>
          </a:p>
          <a:p>
            <a:pPr marL="180921" lvl="1" indent="-180921"/>
            <a:r>
              <a:rPr lang="en-US" dirty="0"/>
              <a:t>Classes shall only depend on abstractions, e.g. interfaces</a:t>
            </a:r>
          </a:p>
          <a:p>
            <a:r>
              <a:rPr lang="en-US" b="1" dirty="0"/>
              <a:t>The solution</a:t>
            </a:r>
          </a:p>
          <a:p>
            <a:pPr marL="180921" lvl="1" indent="-180921"/>
            <a:r>
              <a:rPr lang="en-US" dirty="0"/>
              <a:t>Move the creation of objects to an </a:t>
            </a:r>
            <a:r>
              <a:rPr lang="en-US" b="1" dirty="0"/>
              <a:t>object factory class</a:t>
            </a:r>
          </a:p>
          <a:p>
            <a:r>
              <a:rPr lang="en-US" b="1" dirty="0"/>
              <a:t>The testability advantage</a:t>
            </a:r>
          </a:p>
          <a:p>
            <a:pPr marL="180921" lvl="1" indent="-180921"/>
            <a:r>
              <a:rPr lang="en-US" dirty="0"/>
              <a:t>Offers a single point of injection for test doubles in unit tests and integration/system tests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300442-4E1D-F641-A937-7A167F34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51" y="514350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Dependency Lookup </a:t>
            </a:r>
            <a:br>
              <a:rPr lang="en-US" dirty="0"/>
            </a:br>
            <a:r>
              <a:rPr lang="en-US" sz="1799" dirty="0"/>
              <a:t>Dependency lookup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F1C9AC-9311-D843-AB3E-E840C25C0C0F}"/>
              </a:ext>
            </a:extLst>
          </p:cNvPr>
          <p:cNvGrpSpPr/>
          <p:nvPr/>
        </p:nvGrpSpPr>
        <p:grpSpPr>
          <a:xfrm>
            <a:off x="7232443" y="2725943"/>
            <a:ext cx="1448993" cy="737553"/>
            <a:chOff x="6896860" y="3603192"/>
            <a:chExt cx="1449370" cy="73774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DAEB33-C663-6D49-82D2-9EFCAF970A1A}"/>
                </a:ext>
              </a:extLst>
            </p:cNvPr>
            <p:cNvSpPr/>
            <p:nvPr/>
          </p:nvSpPr>
          <p:spPr bwMode="gray">
            <a:xfrm>
              <a:off x="6896860" y="3849108"/>
              <a:ext cx="1449370" cy="491829"/>
            </a:xfrm>
            <a:prstGeom prst="rect">
              <a:avLst/>
            </a:prstGeom>
            <a:solidFill>
              <a:schemeClr val="accent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Class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13F291-EEF9-1E4C-A29F-F31A296AB8A9}"/>
                </a:ext>
              </a:extLst>
            </p:cNvPr>
            <p:cNvSpPr/>
            <p:nvPr/>
          </p:nvSpPr>
          <p:spPr bwMode="gray">
            <a:xfrm>
              <a:off x="6896860" y="3603192"/>
              <a:ext cx="1449370" cy="2459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Interface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BC7857-296D-0F4A-A9AB-6730A28A5D61}"/>
              </a:ext>
            </a:extLst>
          </p:cNvPr>
          <p:cNvGrpSpPr/>
          <p:nvPr/>
        </p:nvGrpSpPr>
        <p:grpSpPr>
          <a:xfrm>
            <a:off x="9222466" y="2725943"/>
            <a:ext cx="1448993" cy="737553"/>
            <a:chOff x="6896860" y="3603192"/>
            <a:chExt cx="1449370" cy="73774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3D83AD-E893-114F-BA52-6AC1C942B909}"/>
                </a:ext>
              </a:extLst>
            </p:cNvPr>
            <p:cNvSpPr/>
            <p:nvPr/>
          </p:nvSpPr>
          <p:spPr bwMode="gray">
            <a:xfrm>
              <a:off x="6896860" y="3849108"/>
              <a:ext cx="1449370" cy="491829"/>
            </a:xfrm>
            <a:prstGeom prst="rect">
              <a:avLst/>
            </a:prstGeom>
            <a:solidFill>
              <a:schemeClr val="accent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Class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E112242-72EB-A443-8000-73C88BC04E57}"/>
                </a:ext>
              </a:extLst>
            </p:cNvPr>
            <p:cNvSpPr/>
            <p:nvPr/>
          </p:nvSpPr>
          <p:spPr bwMode="gray">
            <a:xfrm>
              <a:off x="6896860" y="3603192"/>
              <a:ext cx="1449370" cy="2459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Interface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77311B-29E8-1E46-BDCB-9054546D9739}"/>
              </a:ext>
            </a:extLst>
          </p:cNvPr>
          <p:cNvGrpSpPr/>
          <p:nvPr/>
        </p:nvGrpSpPr>
        <p:grpSpPr>
          <a:xfrm>
            <a:off x="8193249" y="1619613"/>
            <a:ext cx="1448993" cy="737553"/>
            <a:chOff x="6896860" y="3603192"/>
            <a:chExt cx="1449370" cy="73774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85502BE-FCB6-F048-87AB-650E00F42576}"/>
                </a:ext>
              </a:extLst>
            </p:cNvPr>
            <p:cNvSpPr/>
            <p:nvPr/>
          </p:nvSpPr>
          <p:spPr bwMode="gray">
            <a:xfrm>
              <a:off x="6896860" y="3849108"/>
              <a:ext cx="1449370" cy="491829"/>
            </a:xfrm>
            <a:prstGeom prst="rect">
              <a:avLst/>
            </a:prstGeom>
            <a:solidFill>
              <a:schemeClr val="accent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Class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E0CF2A-59F4-324B-BACC-C66858AA5E27}"/>
                </a:ext>
              </a:extLst>
            </p:cNvPr>
            <p:cNvSpPr/>
            <p:nvPr/>
          </p:nvSpPr>
          <p:spPr bwMode="gray">
            <a:xfrm>
              <a:off x="6896860" y="3603192"/>
              <a:ext cx="1449370" cy="2459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Interface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78FB8E3-F9F2-6A41-9605-A4C10D2EF74B}"/>
              </a:ext>
            </a:extLst>
          </p:cNvPr>
          <p:cNvCxnSpPr>
            <a:endCxn id="12" idx="0"/>
          </p:cNvCxnSpPr>
          <p:nvPr/>
        </p:nvCxnSpPr>
        <p:spPr>
          <a:xfrm flipH="1">
            <a:off x="7956940" y="2357166"/>
            <a:ext cx="542600" cy="36877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23A4B1-21AF-6A4B-A2E5-E59920781BD6}"/>
              </a:ext>
            </a:extLst>
          </p:cNvPr>
          <p:cNvCxnSpPr/>
          <p:nvPr/>
        </p:nvCxnSpPr>
        <p:spPr>
          <a:xfrm>
            <a:off x="9424584" y="2357166"/>
            <a:ext cx="321435" cy="368777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40430C4-11AB-A74A-8F63-4849341EDAD5}"/>
              </a:ext>
            </a:extLst>
          </p:cNvPr>
          <p:cNvCxnSpPr>
            <a:cxnSpLocks/>
            <a:stCxn id="18" idx="1"/>
            <a:endCxn id="6" idx="1"/>
          </p:cNvCxnSpPr>
          <p:nvPr/>
        </p:nvCxnSpPr>
        <p:spPr>
          <a:xfrm rot="10800000" flipV="1">
            <a:off x="7232443" y="2111315"/>
            <a:ext cx="960806" cy="1106330"/>
          </a:xfrm>
          <a:prstGeom prst="bentConnector3">
            <a:avLst>
              <a:gd name="adj1" fmla="val 123786"/>
            </a:avLst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7320420B-9DDB-E846-812A-DDA01ED9E64B}"/>
              </a:ext>
            </a:extLst>
          </p:cNvPr>
          <p:cNvCxnSpPr>
            <a:cxnSpLocks/>
            <a:stCxn id="18" idx="3"/>
            <a:endCxn id="15" idx="3"/>
          </p:cNvCxnSpPr>
          <p:nvPr/>
        </p:nvCxnSpPr>
        <p:spPr>
          <a:xfrm>
            <a:off x="9642242" y="2111315"/>
            <a:ext cx="1029217" cy="1106330"/>
          </a:xfrm>
          <a:prstGeom prst="bentConnector3">
            <a:avLst>
              <a:gd name="adj1" fmla="val 122205"/>
            </a:avLst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4C50D85-2595-AE40-863C-4417E07BA5B9}"/>
              </a:ext>
            </a:extLst>
          </p:cNvPr>
          <p:cNvSpPr txBox="1"/>
          <p:nvPr/>
        </p:nvSpPr>
        <p:spPr>
          <a:xfrm>
            <a:off x="9946963" y="1865464"/>
            <a:ext cx="925036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create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FE0F114-4A46-F341-8F6C-C4A0DFB00315}"/>
              </a:ext>
            </a:extLst>
          </p:cNvPr>
          <p:cNvSpPr txBox="1"/>
          <p:nvPr/>
        </p:nvSpPr>
        <p:spPr>
          <a:xfrm>
            <a:off x="7005478" y="1832325"/>
            <a:ext cx="925036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create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4B2031-ECBA-2342-A007-369825643A83}"/>
              </a:ext>
            </a:extLst>
          </p:cNvPr>
          <p:cNvSpPr txBox="1"/>
          <p:nvPr/>
        </p:nvSpPr>
        <p:spPr>
          <a:xfrm>
            <a:off x="7712846" y="2363568"/>
            <a:ext cx="925036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type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64966E1-0E9E-2448-B906-5935C548ADB7}"/>
              </a:ext>
            </a:extLst>
          </p:cNvPr>
          <p:cNvSpPr txBox="1"/>
          <p:nvPr/>
        </p:nvSpPr>
        <p:spPr>
          <a:xfrm>
            <a:off x="9222079" y="2363568"/>
            <a:ext cx="925036" cy="2769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type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9A88323-B49A-3B46-A4B7-F365BF1C9E1A}"/>
              </a:ext>
            </a:extLst>
          </p:cNvPr>
          <p:cNvGrpSpPr/>
          <p:nvPr/>
        </p:nvGrpSpPr>
        <p:grpSpPr>
          <a:xfrm>
            <a:off x="6280195" y="4003202"/>
            <a:ext cx="5447667" cy="2079026"/>
            <a:chOff x="6281830" y="3770433"/>
            <a:chExt cx="5449086" cy="20795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CDF7966-BC42-2945-8796-E007D916E04E}"/>
                </a:ext>
              </a:extLst>
            </p:cNvPr>
            <p:cNvGrpSpPr/>
            <p:nvPr/>
          </p:nvGrpSpPr>
          <p:grpSpPr>
            <a:xfrm>
              <a:off x="6281830" y="4877051"/>
              <a:ext cx="1449370" cy="737745"/>
              <a:chOff x="6896860" y="3603192"/>
              <a:chExt cx="1449370" cy="737745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B0C54EB-7EAD-D447-B20F-5F48E6B4CA13}"/>
                  </a:ext>
                </a:extLst>
              </p:cNvPr>
              <p:cNvSpPr/>
              <p:nvPr/>
            </p:nvSpPr>
            <p:spPr bwMode="gray">
              <a:xfrm>
                <a:off x="6896860" y="3849108"/>
                <a:ext cx="1449370" cy="491829"/>
              </a:xfrm>
              <a:prstGeom prst="rect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Class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1EBDCDB-96CF-E648-AB07-8400EEAC944D}"/>
                  </a:ext>
                </a:extLst>
              </p:cNvPr>
              <p:cNvSpPr/>
              <p:nvPr/>
            </p:nvSpPr>
            <p:spPr bwMode="gray">
              <a:xfrm>
                <a:off x="6896860" y="3603192"/>
                <a:ext cx="1449370" cy="2459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Interface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CF3B59F-DA6E-0441-883C-928C49B48D9E}"/>
                </a:ext>
              </a:extLst>
            </p:cNvPr>
            <p:cNvGrpSpPr/>
            <p:nvPr/>
          </p:nvGrpSpPr>
          <p:grpSpPr>
            <a:xfrm>
              <a:off x="8272371" y="4877051"/>
              <a:ext cx="1449370" cy="737745"/>
              <a:chOff x="6896860" y="3603192"/>
              <a:chExt cx="1449370" cy="73774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62EE22-BE59-BE40-A338-29082B91D7AA}"/>
                  </a:ext>
                </a:extLst>
              </p:cNvPr>
              <p:cNvSpPr/>
              <p:nvPr/>
            </p:nvSpPr>
            <p:spPr bwMode="gray">
              <a:xfrm>
                <a:off x="6896860" y="3849108"/>
                <a:ext cx="1449370" cy="491829"/>
              </a:xfrm>
              <a:prstGeom prst="rect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Class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3E2613E-CC08-9241-A621-9904F5685857}"/>
                  </a:ext>
                </a:extLst>
              </p:cNvPr>
              <p:cNvSpPr/>
              <p:nvPr/>
            </p:nvSpPr>
            <p:spPr bwMode="gray">
              <a:xfrm>
                <a:off x="6896860" y="3603192"/>
                <a:ext cx="1449370" cy="2459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Interface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BA824A2-C49F-9F46-9A3E-5F7CF630F6C9}"/>
                </a:ext>
              </a:extLst>
            </p:cNvPr>
            <p:cNvGrpSpPr/>
            <p:nvPr/>
          </p:nvGrpSpPr>
          <p:grpSpPr>
            <a:xfrm>
              <a:off x="7242886" y="3770433"/>
              <a:ext cx="1449370" cy="737745"/>
              <a:chOff x="6896860" y="3603192"/>
              <a:chExt cx="1449370" cy="73774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33E868-9380-3749-BE4C-ECD52E236859}"/>
                  </a:ext>
                </a:extLst>
              </p:cNvPr>
              <p:cNvSpPr/>
              <p:nvPr/>
            </p:nvSpPr>
            <p:spPr bwMode="gray">
              <a:xfrm>
                <a:off x="6896860" y="3849108"/>
                <a:ext cx="1449370" cy="491829"/>
              </a:xfrm>
              <a:prstGeom prst="rect">
                <a:avLst/>
              </a:prstGeom>
              <a:solidFill>
                <a:schemeClr val="accent1"/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Class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B07740-C5C1-E248-8B2D-B9F0369D5086}"/>
                  </a:ext>
                </a:extLst>
              </p:cNvPr>
              <p:cNvSpPr/>
              <p:nvPr/>
            </p:nvSpPr>
            <p:spPr bwMode="gray">
              <a:xfrm>
                <a:off x="6896860" y="3603192"/>
                <a:ext cx="1449370" cy="24591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89977" tIns="71981" rIns="89977" bIns="71981" rtlCol="0" anchor="ctr"/>
              <a:lstStyle/>
              <a:p>
                <a:pPr algn="ctr" defTabSz="914126" fontAlgn="base"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</a:pPr>
                <a:r>
                  <a:rPr lang="en-US" sz="1799" kern="0" dirty="0">
                    <a:ea typeface="Arial Unicode MS" pitchFamily="34" charset="-128"/>
                    <a:cs typeface="Arial Unicode MS" pitchFamily="34" charset="-128"/>
                  </a:rPr>
                  <a:t>Interface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D73FFB0-6280-1343-9089-7623823885CE}"/>
                </a:ext>
              </a:extLst>
            </p:cNvPr>
            <p:cNvCxnSpPr>
              <a:endCxn id="39" idx="0"/>
            </p:cNvCxnSpPr>
            <p:nvPr/>
          </p:nvCxnSpPr>
          <p:spPr>
            <a:xfrm flipH="1">
              <a:off x="7006515" y="4508178"/>
              <a:ext cx="542741" cy="36887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828BF25-0720-D140-9944-9AB949963C88}"/>
                </a:ext>
              </a:extLst>
            </p:cNvPr>
            <p:cNvCxnSpPr/>
            <p:nvPr/>
          </p:nvCxnSpPr>
          <p:spPr>
            <a:xfrm>
              <a:off x="8474541" y="4508178"/>
              <a:ext cx="321519" cy="36887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>
              <a:extLst>
                <a:ext uri="{FF2B5EF4-FFF2-40B4-BE49-F238E27FC236}">
                  <a16:creationId xmlns:a16="http://schemas.microsoft.com/office/drawing/2014/main" id="{A376683A-F397-DA4F-98F6-B99F6E1AD1F8}"/>
                </a:ext>
              </a:extLst>
            </p:cNvPr>
            <p:cNvCxnSpPr>
              <a:cxnSpLocks/>
              <a:stCxn id="43" idx="2"/>
              <a:endCxn id="33" idx="3"/>
            </p:cNvCxnSpPr>
            <p:nvPr/>
          </p:nvCxnSpPr>
          <p:spPr>
            <a:xfrm rot="5400000">
              <a:off x="10147583" y="4510233"/>
              <a:ext cx="432807" cy="1284490"/>
            </a:xfrm>
            <a:prstGeom prst="bentConnector2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BB5BDD4-52EC-544A-BD32-C0738A029165}"/>
                </a:ext>
              </a:extLst>
            </p:cNvPr>
            <p:cNvSpPr/>
            <p:nvPr/>
          </p:nvSpPr>
          <p:spPr bwMode="gray">
            <a:xfrm>
              <a:off x="10281546" y="4444246"/>
              <a:ext cx="1449370" cy="491829"/>
            </a:xfrm>
            <a:prstGeom prst="rect">
              <a:avLst/>
            </a:prstGeom>
            <a:solidFill>
              <a:schemeClr val="accent1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Factory</a:t>
              </a:r>
            </a:p>
          </p:txBody>
        </p: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094ED9A8-1DFF-5A40-9DFA-27E79E16C4CF}"/>
                </a:ext>
              </a:extLst>
            </p:cNvPr>
            <p:cNvCxnSpPr>
              <a:cxnSpLocks/>
              <a:endCxn id="30" idx="2"/>
            </p:cNvCxnSpPr>
            <p:nvPr/>
          </p:nvCxnSpPr>
          <p:spPr>
            <a:xfrm rot="10800000" flipV="1">
              <a:off x="7006515" y="4936072"/>
              <a:ext cx="4379942" cy="678723"/>
            </a:xfrm>
            <a:prstGeom prst="bentConnector4">
              <a:avLst>
                <a:gd name="adj1" fmla="val 1961"/>
                <a:gd name="adj2" fmla="val 133681"/>
              </a:avLst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1CB913E4-DEE0-E343-898F-7C260A99C709}"/>
                </a:ext>
              </a:extLst>
            </p:cNvPr>
            <p:cNvCxnSpPr>
              <a:stCxn id="36" idx="3"/>
              <a:endCxn id="43" idx="1"/>
            </p:cNvCxnSpPr>
            <p:nvPr/>
          </p:nvCxnSpPr>
          <p:spPr>
            <a:xfrm>
              <a:off x="8692256" y="4262264"/>
              <a:ext cx="1589290" cy="427897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457D3C8-24FE-5447-93E4-49421FBDA948}"/>
                </a:ext>
              </a:extLst>
            </p:cNvPr>
            <p:cNvSpPr txBox="1"/>
            <p:nvPr/>
          </p:nvSpPr>
          <p:spPr>
            <a:xfrm>
              <a:off x="9818907" y="5106726"/>
              <a:ext cx="9252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create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B78034-C2CD-E34E-A556-2ECE5B422D24}"/>
                </a:ext>
              </a:extLst>
            </p:cNvPr>
            <p:cNvSpPr txBox="1"/>
            <p:nvPr/>
          </p:nvSpPr>
          <p:spPr>
            <a:xfrm>
              <a:off x="9818907" y="5573001"/>
              <a:ext cx="9252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create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E3ECC59-BFBA-9146-8459-C6E7FB0F25DE}"/>
                </a:ext>
              </a:extLst>
            </p:cNvPr>
            <p:cNvSpPr txBox="1"/>
            <p:nvPr/>
          </p:nvSpPr>
          <p:spPr>
            <a:xfrm>
              <a:off x="6746043" y="4545811"/>
              <a:ext cx="9252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type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9E1E59-35CE-2447-8A3B-6A8354E583A5}"/>
                </a:ext>
              </a:extLst>
            </p:cNvPr>
            <p:cNvSpPr txBox="1"/>
            <p:nvPr/>
          </p:nvSpPr>
          <p:spPr>
            <a:xfrm>
              <a:off x="8255669" y="4545811"/>
              <a:ext cx="92527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type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F0F837C-1EA3-8C42-A449-23048E474503}"/>
                </a:ext>
              </a:extLst>
            </p:cNvPr>
            <p:cNvSpPr txBox="1"/>
            <p:nvPr/>
          </p:nvSpPr>
          <p:spPr>
            <a:xfrm>
              <a:off x="9002898" y="4090398"/>
              <a:ext cx="137584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r>
                <a:rPr lang="en-US" sz="1799" kern="0" dirty="0">
                  <a:ea typeface="Arial Unicode MS" pitchFamily="34" charset="-128"/>
                  <a:cs typeface="Arial Unicode MS" pitchFamily="34" charset="-128"/>
                </a:rPr>
                <a:t>get object</a:t>
              </a:r>
            </a:p>
          </p:txBody>
        </p:sp>
      </p:grpSp>
      <p:sp>
        <p:nvSpPr>
          <p:cNvPr id="8" name="Down Arrow 7">
            <a:extLst>
              <a:ext uri="{FF2B5EF4-FFF2-40B4-BE49-F238E27FC236}">
                <a16:creationId xmlns:a16="http://schemas.microsoft.com/office/drawing/2014/main" id="{38B98243-2122-194D-A441-89359C6BD36F}"/>
              </a:ext>
            </a:extLst>
          </p:cNvPr>
          <p:cNvSpPr/>
          <p:nvPr/>
        </p:nvSpPr>
        <p:spPr bwMode="gray">
          <a:xfrm>
            <a:off x="6095653" y="2848868"/>
            <a:ext cx="825860" cy="1751143"/>
          </a:xfrm>
          <a:prstGeom prst="downArrow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 err="1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3195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0" y="504762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Multilevel Tests </a:t>
            </a:r>
            <a:br>
              <a:rPr lang="en-US" dirty="0"/>
            </a:br>
            <a:r>
              <a:rPr lang="en-US" sz="1799" dirty="0"/>
              <a:t>Multilevel test isolation in large scopes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1971285" y="2884717"/>
            <a:ext cx="6717092" cy="2120719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5" name="TextBox 4"/>
          <p:cNvSpPr txBox="1"/>
          <p:nvPr/>
        </p:nvSpPr>
        <p:spPr>
          <a:xfrm>
            <a:off x="2015648" y="2396684"/>
            <a:ext cx="1072362" cy="31882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35983" tIns="35983" rIns="35983" bIns="35983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b="1" dirty="0"/>
              <a:t>Component</a:t>
            </a:r>
          </a:p>
        </p:txBody>
      </p:sp>
      <p:sp>
        <p:nvSpPr>
          <p:cNvPr id="9" name="Rectangle 8"/>
          <p:cNvSpPr/>
          <p:nvPr/>
        </p:nvSpPr>
        <p:spPr bwMode="gray">
          <a:xfrm>
            <a:off x="1792491" y="3051224"/>
            <a:ext cx="749473" cy="1011557"/>
          </a:xfrm>
          <a:prstGeom prst="rect">
            <a:avLst/>
          </a:prstGeom>
          <a:ln>
            <a:headEnd type="none" w="med" len="med"/>
            <a:tailEnd type="triangl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400" dirty="0"/>
              <a:t>factory</a:t>
            </a:r>
          </a:p>
        </p:txBody>
      </p:sp>
      <p:sp>
        <p:nvSpPr>
          <p:cNvPr id="34" name="Rectangle 33"/>
          <p:cNvSpPr/>
          <p:nvPr/>
        </p:nvSpPr>
        <p:spPr bwMode="gray">
          <a:xfrm>
            <a:off x="2892867" y="1541580"/>
            <a:ext cx="1490715" cy="479158"/>
          </a:xfrm>
          <a:prstGeom prst="rect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Component Test</a:t>
            </a:r>
          </a:p>
        </p:txBody>
      </p:sp>
      <p:sp>
        <p:nvSpPr>
          <p:cNvPr id="35" name="Arrow: Bent 34"/>
          <p:cNvSpPr/>
          <p:nvPr/>
        </p:nvSpPr>
        <p:spPr bwMode="gray">
          <a:xfrm rot="5400000">
            <a:off x="4552171" y="1525246"/>
            <a:ext cx="745356" cy="1082542"/>
          </a:xfrm>
          <a:prstGeom prst="bentArrow">
            <a:avLst>
              <a:gd name="adj1" fmla="val 9375"/>
              <a:gd name="adj2" fmla="val 18433"/>
              <a:gd name="adj3" fmla="val 22811"/>
              <a:gd name="adj4" fmla="val 4375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37" name="Straight Connector 36"/>
          <p:cNvCxnSpPr>
            <a:endCxn id="4" idx="0"/>
          </p:cNvCxnSpPr>
          <p:nvPr/>
        </p:nvCxnSpPr>
        <p:spPr>
          <a:xfrm flipH="1">
            <a:off x="5329830" y="2548943"/>
            <a:ext cx="4438" cy="335774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21355" y="2413301"/>
            <a:ext cx="721010" cy="28805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35983" tIns="35983" rIns="35983" bIns="35983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dirty="0"/>
              <a:t>interface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1691" y="1750715"/>
            <a:ext cx="1221530" cy="257286"/>
          </a:xfrm>
          <a:prstGeom prst="rect">
            <a:avLst/>
          </a:prstGeom>
          <a:noFill/>
          <a:ln>
            <a:noFill/>
          </a:ln>
        </p:spPr>
        <p:txBody>
          <a:bodyPr wrap="none" lIns="35983" tIns="35983" rIns="35983" bIns="35983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200" dirty="0"/>
              <a:t>inject test doubles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93163" y="5986163"/>
            <a:ext cx="4761129" cy="34946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lIns="35983" tIns="35983" rIns="35983" bIns="35983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b="1" dirty="0"/>
              <a:t>Evolve step by step: Insert indirections as needed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558474" y="3603557"/>
            <a:ext cx="2837497" cy="459224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flipH="1">
            <a:off x="2085123" y="3336478"/>
            <a:ext cx="2042459" cy="2217099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836174" y="3552211"/>
            <a:ext cx="95646" cy="510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601616" y="4696290"/>
            <a:ext cx="405089" cy="2238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757" y="3158657"/>
            <a:ext cx="2612146" cy="24595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45AD8EF-C073-D442-895A-828477F35DB4}"/>
              </a:ext>
            </a:extLst>
          </p:cNvPr>
          <p:cNvGrpSpPr/>
          <p:nvPr/>
        </p:nvGrpSpPr>
        <p:grpSpPr>
          <a:xfrm>
            <a:off x="771013" y="5341209"/>
            <a:ext cx="1685799" cy="669911"/>
            <a:chOff x="1945357" y="3036975"/>
            <a:chExt cx="6897681" cy="212127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7983862-727E-0D40-8A2A-A6FAB2623C23}"/>
                </a:ext>
              </a:extLst>
            </p:cNvPr>
            <p:cNvSpPr/>
            <p:nvPr/>
          </p:nvSpPr>
          <p:spPr bwMode="gray">
            <a:xfrm>
              <a:off x="2124197" y="3036975"/>
              <a:ext cx="6718841" cy="2121271"/>
            </a:xfrm>
            <a:prstGeom prst="rect">
              <a:avLst/>
            </a:prstGeom>
            <a:noFill/>
            <a:ln w="6350" algn="ctr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6775EED-40E1-9B46-8981-48F36DD6D305}"/>
                </a:ext>
              </a:extLst>
            </p:cNvPr>
            <p:cNvSpPr/>
            <p:nvPr/>
          </p:nvSpPr>
          <p:spPr bwMode="gray">
            <a:xfrm>
              <a:off x="1945357" y="3203526"/>
              <a:ext cx="749668" cy="1011820"/>
            </a:xfrm>
            <a:prstGeom prst="rect">
              <a:avLst/>
            </a:prstGeom>
            <a:ln>
              <a:headEnd type="none" w="med" len="med"/>
              <a:tailEnd type="triangle" w="med" len="med"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1400" dirty="0"/>
            </a:p>
          </p:txBody>
        </p:sp>
      </p:grp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70A7ADB0-3747-6746-9A70-6B0FB92447D5}"/>
              </a:ext>
            </a:extLst>
          </p:cNvPr>
          <p:cNvCxnSpPr>
            <a:stCxn id="34" idx="1"/>
            <a:endCxn id="9" idx="1"/>
          </p:cNvCxnSpPr>
          <p:nvPr/>
        </p:nvCxnSpPr>
        <p:spPr>
          <a:xfrm rot="10800000" flipV="1">
            <a:off x="1792491" y="1781159"/>
            <a:ext cx="1100375" cy="1775844"/>
          </a:xfrm>
          <a:prstGeom prst="curvedConnector3">
            <a:avLst>
              <a:gd name="adj1" fmla="val 120769"/>
            </a:avLst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013136A1-E6CC-7442-8D9D-FE867AA9B519}"/>
              </a:ext>
            </a:extLst>
          </p:cNvPr>
          <p:cNvCxnSpPr>
            <a:stCxn id="34" idx="1"/>
            <a:endCxn id="38" idx="1"/>
          </p:cNvCxnSpPr>
          <p:nvPr/>
        </p:nvCxnSpPr>
        <p:spPr>
          <a:xfrm rot="10800000" flipV="1">
            <a:off x="771013" y="1781159"/>
            <a:ext cx="2121853" cy="3772418"/>
          </a:xfrm>
          <a:prstGeom prst="curvedConnector3">
            <a:avLst>
              <a:gd name="adj1" fmla="val 110771"/>
            </a:avLst>
          </a:prstGeom>
          <a:ln w="9525"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871660A7-4A37-2D4D-9A00-A7F61AC60227}"/>
              </a:ext>
            </a:extLst>
          </p:cNvPr>
          <p:cNvSpPr/>
          <p:nvPr/>
        </p:nvSpPr>
        <p:spPr bwMode="gray">
          <a:xfrm>
            <a:off x="8214750" y="1607645"/>
            <a:ext cx="2362441" cy="948452"/>
          </a:xfrm>
          <a:prstGeom prst="wedgeRoundRectCallout">
            <a:avLst>
              <a:gd name="adj1" fmla="val -53876"/>
              <a:gd name="adj2" fmla="val 185959"/>
              <a:gd name="adj3" fmla="val 16667"/>
            </a:avLst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Add a facade class to</a:t>
            </a:r>
            <a:br>
              <a:rPr lang="en-US" sz="1400" kern="0" dirty="0">
                <a:ea typeface="Arial Unicode MS" pitchFamily="34" charset="-128"/>
                <a:cs typeface="Arial Unicode MS" pitchFamily="34" charset="-128"/>
              </a:rPr>
            </a:b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encapsulate other components if they do not offer own object factories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486921-4968-C74B-8CF5-1D6F2F243251}"/>
              </a:ext>
            </a:extLst>
          </p:cNvPr>
          <p:cNvSpPr/>
          <p:nvPr/>
        </p:nvSpPr>
        <p:spPr bwMode="gray">
          <a:xfrm>
            <a:off x="9395971" y="3667066"/>
            <a:ext cx="1328710" cy="791429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Payment Function Group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1630444" y="5563100"/>
            <a:ext cx="606515" cy="261411"/>
          </a:xfrm>
          <a:prstGeom prst="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</p:spPr>
        <p:txBody>
          <a:bodyPr lIns="89977" tIns="71981" rIns="89977" bIns="71981" rtlCol="0" anchor="ctr"/>
          <a:lstStyle/>
          <a:p>
            <a:pPr algn="ctr" defTabSz="914126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400" kern="0" dirty="0">
                <a:ea typeface="Arial Unicode MS" pitchFamily="34" charset="-128"/>
                <a:cs typeface="Arial Unicode MS" pitchFamily="34" charset="-128"/>
              </a:rPr>
              <a:t>DOC</a:t>
            </a:r>
          </a:p>
        </p:txBody>
      </p:sp>
    </p:spTree>
    <p:extLst>
      <p:ext uri="{BB962C8B-B14F-4D97-AF65-F5344CB8AC3E}">
        <p14:creationId xmlns:p14="http://schemas.microsoft.com/office/powerpoint/2010/main" val="349637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D814-54D7-4633-9E07-A37D8B55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Test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EBC-E960-4DC0-8FB7-A028A405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46" y="1690688"/>
            <a:ext cx="10674532" cy="21236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noProof="0" dirty="0"/>
              <a:t>The Pareto-principle is used: 20% of the test cases covers 80% of the features – if properly designed!</a:t>
            </a:r>
          </a:p>
          <a:p>
            <a:r>
              <a:rPr lang="en-GB" b="1" noProof="0" dirty="0"/>
              <a:t>Unit tests/Component tests</a:t>
            </a:r>
          </a:p>
          <a:p>
            <a:pPr lvl="1"/>
            <a:r>
              <a:rPr lang="en-GB" noProof="0" dirty="0"/>
              <a:t>Test automates that validate the behaviour of a single implementation unit (e.g. a method of a class) or a component (e.g. a function module, a program in ABAP)</a:t>
            </a:r>
          </a:p>
          <a:p>
            <a:pPr lvl="1"/>
            <a:r>
              <a:rPr lang="en-GB" noProof="0" dirty="0"/>
              <a:t>They are usually </a:t>
            </a:r>
            <a:r>
              <a:rPr lang="en-GB" b="1" noProof="0" dirty="0"/>
              <a:t>completely isolated </a:t>
            </a:r>
            <a:r>
              <a:rPr lang="en-GB" noProof="0" dirty="0"/>
              <a:t>from the </a:t>
            </a:r>
            <a:r>
              <a:rPr lang="hu-HU" noProof="0" dirty="0" err="1"/>
              <a:t>dependencies</a:t>
            </a:r>
            <a:r>
              <a:rPr lang="en-GB" noProof="0" dirty="0"/>
              <a:t> to ensure speed and stability</a:t>
            </a:r>
          </a:p>
          <a:p>
            <a:pPr lvl="1"/>
            <a:r>
              <a:rPr lang="en-GB" noProof="0" dirty="0"/>
              <a:t>Test data: these tests should work </a:t>
            </a:r>
            <a:r>
              <a:rPr lang="en-GB" b="1" noProof="0" dirty="0"/>
              <a:t>without any existing test data </a:t>
            </a:r>
            <a:r>
              <a:rPr lang="en-GB" noProof="0" dirty="0"/>
              <a:t>in the system. The test cases should provide their own test data (using mock data, etc)</a:t>
            </a:r>
          </a:p>
          <a:p>
            <a:pPr lvl="1"/>
            <a:r>
              <a:rPr lang="en-GB" noProof="0" dirty="0"/>
              <a:t>Volume of coverage: high</a:t>
            </a:r>
          </a:p>
          <a:p>
            <a:pPr lvl="1"/>
            <a:r>
              <a:rPr lang="en-GB" noProof="0" dirty="0"/>
              <a:t>Cost: low, minimal test environment (usually built-in tools)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2ACA-A8E2-4639-BC34-4EE794E3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AF1607-D7AC-4767-A64F-B1575BFBCE73}"/>
              </a:ext>
            </a:extLst>
          </p:cNvPr>
          <p:cNvSpPr txBox="1">
            <a:spLocks/>
          </p:cNvSpPr>
          <p:nvPr/>
        </p:nvSpPr>
        <p:spPr>
          <a:xfrm>
            <a:off x="367936" y="3824525"/>
            <a:ext cx="6668589" cy="2423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noProof="0" dirty="0"/>
              <a:t>Integration tests</a:t>
            </a:r>
          </a:p>
          <a:p>
            <a:pPr lvl="1"/>
            <a:r>
              <a:rPr lang="en-GB" noProof="0" dirty="0"/>
              <a:t>These verify how the modules communicate and behave together.</a:t>
            </a:r>
          </a:p>
          <a:p>
            <a:pPr lvl="1"/>
            <a:r>
              <a:rPr lang="en-GB" noProof="0" dirty="0"/>
              <a:t>Can evaluate the compliance of a system (e.g. </a:t>
            </a:r>
            <a:r>
              <a:rPr lang="en-GB" noProof="0" dirty="0" err="1"/>
              <a:t>Odata</a:t>
            </a:r>
            <a:r>
              <a:rPr lang="en-GB" noProof="0" dirty="0"/>
              <a:t> test)</a:t>
            </a:r>
          </a:p>
          <a:p>
            <a:pPr lvl="1"/>
            <a:r>
              <a:rPr lang="en-GB" noProof="0" dirty="0"/>
              <a:t>Test </a:t>
            </a:r>
            <a:r>
              <a:rPr lang="en-GB" b="1" noProof="0" dirty="0"/>
              <a:t>isolation is only partial</a:t>
            </a:r>
            <a:r>
              <a:rPr lang="en-GB" noProof="0" dirty="0"/>
              <a:t> to prevent data persistency, but allow interaction between dependent modules.</a:t>
            </a:r>
          </a:p>
          <a:p>
            <a:pPr lvl="1"/>
            <a:r>
              <a:rPr lang="en-GB" b="1" noProof="0" dirty="0"/>
              <a:t>Test data</a:t>
            </a:r>
            <a:r>
              <a:rPr lang="en-GB" noProof="0" dirty="0"/>
              <a:t>: No real data, expected database or system data should be </a:t>
            </a:r>
            <a:r>
              <a:rPr lang="en-GB" b="1" noProof="0" dirty="0"/>
              <a:t>mocked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/>
              <a:t>Volume of coverage: </a:t>
            </a:r>
            <a:r>
              <a:rPr lang="en-GB" b="1" noProof="0" dirty="0"/>
              <a:t>medium</a:t>
            </a:r>
            <a:r>
              <a:rPr lang="en-GB" noProof="0" dirty="0"/>
              <a:t>, the most important module interactions should be chosen carefully</a:t>
            </a:r>
          </a:p>
          <a:p>
            <a:pPr lvl="1"/>
            <a:r>
              <a:rPr lang="en-GB" noProof="0" dirty="0"/>
              <a:t>Cost: medium, configuration and mocking in the test environment is more extensive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1DDB17-D504-488F-8566-CB9D61D6B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3266350"/>
            <a:ext cx="37338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960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65C10-E63B-9643-B7E3-93A3BB2602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228899"/>
          </a:xfrm>
        </p:spPr>
        <p:txBody>
          <a:bodyPr/>
          <a:lstStyle/>
          <a:p>
            <a:r>
              <a:rPr lang="en-US" dirty="0"/>
              <a:t>Consider for your test cases…</a:t>
            </a:r>
          </a:p>
          <a:p>
            <a:pPr marL="180921" lvl="1" indent="-180921"/>
            <a:r>
              <a:rPr lang="en-US" b="1" dirty="0"/>
              <a:t>Positive</a:t>
            </a:r>
            <a:r>
              <a:rPr lang="en-US" dirty="0"/>
              <a:t> cases – correct values</a:t>
            </a:r>
          </a:p>
          <a:p>
            <a:pPr marL="180921" lvl="1" indent="-180921"/>
            <a:r>
              <a:rPr lang="en-US" b="1" dirty="0"/>
              <a:t>Negative</a:t>
            </a:r>
            <a:r>
              <a:rPr lang="en-US" dirty="0"/>
              <a:t> cases – incorrect values</a:t>
            </a:r>
          </a:p>
          <a:p>
            <a:pPr marL="180921" lvl="1" indent="-180921"/>
            <a:r>
              <a:rPr lang="en-US" b="1" dirty="0"/>
              <a:t>Boundary</a:t>
            </a:r>
            <a:r>
              <a:rPr lang="en-US" dirty="0"/>
              <a:t> values and their proximity</a:t>
            </a:r>
          </a:p>
          <a:p>
            <a:pPr marL="180921" lvl="1" indent="-180921"/>
            <a:r>
              <a:rPr lang="en-US" b="1" dirty="0"/>
              <a:t>Combinations</a:t>
            </a:r>
            <a:r>
              <a:rPr lang="en-US" dirty="0"/>
              <a:t> of input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4EA48-6DB0-DE43-8315-DB7BEB780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1" y="1629095"/>
            <a:ext cx="5578610" cy="4228899"/>
          </a:xfrm>
        </p:spPr>
        <p:txBody>
          <a:bodyPr/>
          <a:lstStyle/>
          <a:p>
            <a:r>
              <a:rPr lang="en-US" dirty="0"/>
              <a:t>For large numbers of independent but interacting variables, consider </a:t>
            </a:r>
            <a:r>
              <a:rPr lang="en-US" b="1" dirty="0">
                <a:hlinkClick r:id="rId3"/>
              </a:rPr>
              <a:t>Combinatorial Test Design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476E28-F7CE-2E47-B226-C10EF948B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99" y="51711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Unit Test Design, Tips, and Benefits </a:t>
            </a:r>
            <a:br>
              <a:rPr lang="en-US" dirty="0"/>
            </a:br>
            <a:r>
              <a:rPr lang="en-US" sz="1799" dirty="0"/>
              <a:t>What cases to cover?</a:t>
            </a: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33C423D-8DFD-584D-BDC7-AB2BD0C73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156" y="3087972"/>
            <a:ext cx="3606525" cy="27326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BF8E27-6E03-804B-BBAD-1E8B991D1B74}"/>
              </a:ext>
            </a:extLst>
          </p:cNvPr>
          <p:cNvGrpSpPr/>
          <p:nvPr/>
        </p:nvGrpSpPr>
        <p:grpSpPr>
          <a:xfrm>
            <a:off x="529741" y="4301930"/>
            <a:ext cx="5078677" cy="736408"/>
            <a:chOff x="504000" y="5372100"/>
            <a:chExt cx="5080000" cy="736600"/>
          </a:xfrm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CDCDBE07-EADD-CC4D-8B7A-43F891D78B91}"/>
                </a:ext>
              </a:extLst>
            </p:cNvPr>
            <p:cNvSpPr/>
            <p:nvPr/>
          </p:nvSpPr>
          <p:spPr bwMode="gray">
            <a:xfrm>
              <a:off x="504000" y="5524500"/>
              <a:ext cx="5080000" cy="431800"/>
            </a:xfrm>
            <a:prstGeom prst="rightArrow">
              <a:avLst/>
            </a:prstGeom>
            <a:solidFill>
              <a:schemeClr val="accent1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E8C735A-F3B0-6C49-B438-6B11559C9CF6}"/>
                </a:ext>
              </a:extLst>
            </p:cNvPr>
            <p:cNvSpPr/>
            <p:nvPr/>
          </p:nvSpPr>
          <p:spPr bwMode="gray">
            <a:xfrm>
              <a:off x="1930400" y="5372100"/>
              <a:ext cx="1930400" cy="736600"/>
            </a:xfrm>
            <a:prstGeom prst="roundRect">
              <a:avLst/>
            </a:prstGeom>
            <a:solidFill>
              <a:schemeClr val="accent4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F9F1FA2-6410-D240-B13F-82E70B10E7BE}"/>
                </a:ext>
              </a:extLst>
            </p:cNvPr>
            <p:cNvSpPr/>
            <p:nvPr/>
          </p:nvSpPr>
          <p:spPr bwMode="gray">
            <a:xfrm>
              <a:off x="1739900" y="5524500"/>
              <a:ext cx="419100" cy="431800"/>
            </a:xfrm>
            <a:prstGeom prst="ellipse">
              <a:avLst/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058FBD3-74A4-CD40-824D-F878FECFE9A6}"/>
                </a:ext>
              </a:extLst>
            </p:cNvPr>
            <p:cNvSpPr/>
            <p:nvPr/>
          </p:nvSpPr>
          <p:spPr bwMode="gray">
            <a:xfrm>
              <a:off x="3632200" y="5524500"/>
              <a:ext cx="419100" cy="431800"/>
            </a:xfrm>
            <a:prstGeom prst="ellipse">
              <a:avLst/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368E3A6-C4D6-FD40-8EF6-69BA8DC61DBD}"/>
                </a:ext>
              </a:extLst>
            </p:cNvPr>
            <p:cNvSpPr/>
            <p:nvPr/>
          </p:nvSpPr>
          <p:spPr bwMode="gray">
            <a:xfrm>
              <a:off x="2686050" y="5524500"/>
              <a:ext cx="419100" cy="431800"/>
            </a:xfrm>
            <a:prstGeom prst="ellipse">
              <a:avLst/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4F07BF-6F88-1048-88F3-A669CE8B0C05}"/>
                </a:ext>
              </a:extLst>
            </p:cNvPr>
            <p:cNvSpPr/>
            <p:nvPr/>
          </p:nvSpPr>
          <p:spPr bwMode="gray">
            <a:xfrm>
              <a:off x="4578258" y="5524500"/>
              <a:ext cx="419100" cy="431800"/>
            </a:xfrm>
            <a:prstGeom prst="ellipse">
              <a:avLst/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8E02380-6244-B44F-8756-A84E1C92BF44}"/>
                </a:ext>
              </a:extLst>
            </p:cNvPr>
            <p:cNvSpPr/>
            <p:nvPr/>
          </p:nvSpPr>
          <p:spPr bwMode="gray">
            <a:xfrm>
              <a:off x="912400" y="5524500"/>
              <a:ext cx="419100" cy="431800"/>
            </a:xfrm>
            <a:prstGeom prst="ellipse">
              <a:avLst/>
            </a:prstGeom>
            <a:solidFill>
              <a:schemeClr val="accent5"/>
            </a:solidFill>
            <a:ln w="6350" algn="ctr">
              <a:noFill/>
              <a:miter lim="800000"/>
              <a:headEnd/>
              <a:tailEnd/>
            </a:ln>
          </p:spPr>
          <p:txBody>
            <a:bodyPr lIns="89977" tIns="71981" rIns="89977" bIns="71981" rtlCol="0" anchor="ctr"/>
            <a:lstStyle/>
            <a:p>
              <a:pPr algn="ctr" defTabSz="914126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799" kern="0" dirty="0" err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29219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E7FC9-4908-DB47-AA56-1274B150D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9740" y="1629095"/>
            <a:ext cx="5326613" cy="4715384"/>
          </a:xfrm>
        </p:spPr>
        <p:txBody>
          <a:bodyPr/>
          <a:lstStyle/>
          <a:p>
            <a:pPr marL="180921" lvl="1" indent="-180921"/>
            <a:r>
              <a:rPr lang="en-US" dirty="0"/>
              <a:t>Do not use </a:t>
            </a:r>
            <a:r>
              <a:rPr lang="en-US" i="1" dirty="0"/>
              <a:t>test</a:t>
            </a:r>
            <a:r>
              <a:rPr lang="en-US" dirty="0"/>
              <a:t>, </a:t>
            </a:r>
            <a:r>
              <a:rPr lang="en-US" i="1" dirty="0"/>
              <a:t>verify</a:t>
            </a:r>
            <a:r>
              <a:rPr lang="en-US" dirty="0"/>
              <a:t> etc. in test names</a:t>
            </a:r>
          </a:p>
          <a:p>
            <a:pPr marL="180921" lvl="1" indent="-180921"/>
            <a:r>
              <a:rPr lang="en-US" dirty="0"/>
              <a:t>Test </a:t>
            </a:r>
            <a:r>
              <a:rPr lang="en-US" b="1" dirty="0"/>
              <a:t>class name </a:t>
            </a:r>
            <a:r>
              <a:rPr lang="en-US" dirty="0"/>
              <a:t>shall express the “given” or the “when” semantic</a:t>
            </a:r>
          </a:p>
          <a:p>
            <a:pPr marL="180921" lvl="1" indent="-180921"/>
            <a:r>
              <a:rPr lang="en-US" dirty="0"/>
              <a:t>Test </a:t>
            </a:r>
            <a:r>
              <a:rPr lang="en-US" b="1" dirty="0"/>
              <a:t>method name </a:t>
            </a:r>
            <a:r>
              <a:rPr lang="en-US" dirty="0"/>
              <a:t>shall represent the other parts of the test story</a:t>
            </a:r>
          </a:p>
          <a:p>
            <a:pPr marL="180921" lvl="1" indent="-180921"/>
            <a:r>
              <a:rPr lang="en-US" dirty="0"/>
              <a:t>Always name the </a:t>
            </a:r>
            <a:r>
              <a:rPr lang="en-US" b="1" dirty="0"/>
              <a:t>c</a:t>
            </a:r>
            <a:r>
              <a:rPr lang="en-US" dirty="0"/>
              <a:t>ode </a:t>
            </a:r>
            <a:r>
              <a:rPr lang="en-US" b="1" dirty="0"/>
              <a:t>u</a:t>
            </a:r>
            <a:r>
              <a:rPr lang="en-US" dirty="0"/>
              <a:t>nder </a:t>
            </a:r>
            <a:r>
              <a:rPr lang="en-US" b="1" dirty="0"/>
              <a:t>t</a:t>
            </a:r>
            <a:r>
              <a:rPr lang="en-US" dirty="0"/>
              <a:t>est </a:t>
            </a:r>
            <a:r>
              <a:rPr lang="en-US" b="1" dirty="0"/>
              <a:t>CUT</a:t>
            </a:r>
          </a:p>
          <a:p>
            <a:pPr marL="180921" lvl="1" indent="-180921"/>
            <a:r>
              <a:rPr lang="en-US" dirty="0"/>
              <a:t>Group tests in a test class by same setup or same code under test, e.g. method</a:t>
            </a:r>
          </a:p>
          <a:p>
            <a:pPr marL="180921" lvl="1" indent="-180921"/>
            <a:r>
              <a:rPr lang="en-US" dirty="0"/>
              <a:t>Test methods tell a story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Short and crisp in less than one screen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In sections of Given – When – Then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9418C-E9CB-F849-A84F-9E7EBDE4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99" y="51711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Unit Test Design, Tips, and Benefits </a:t>
            </a:r>
            <a:br>
              <a:rPr lang="en-US" dirty="0"/>
            </a:br>
            <a:r>
              <a:rPr lang="en-US" sz="1799" dirty="0"/>
              <a:t>Tips and tricks (1)</a:t>
            </a:r>
          </a:p>
        </p:txBody>
      </p:sp>
    </p:spTree>
    <p:extLst>
      <p:ext uri="{BB962C8B-B14F-4D97-AF65-F5344CB8AC3E}">
        <p14:creationId xmlns:p14="http://schemas.microsoft.com/office/powerpoint/2010/main" val="1933106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FAEBE-172E-F74A-B44A-8719397ABE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014" y="1631519"/>
            <a:ext cx="5234931" cy="4712960"/>
          </a:xfrm>
        </p:spPr>
        <p:txBody>
          <a:bodyPr>
            <a:normAutofit lnSpcReduction="10000"/>
          </a:bodyPr>
          <a:lstStyle/>
          <a:p>
            <a:pPr marL="180921" lvl="1" indent="-180921"/>
            <a:r>
              <a:rPr lang="en-US" dirty="0"/>
              <a:t>Test only the public interface, not private methods</a:t>
            </a:r>
          </a:p>
          <a:p>
            <a:pPr marL="180921" lvl="1" indent="-180921"/>
            <a:r>
              <a:rPr lang="en-US" dirty="0"/>
              <a:t>One test method tests one test aspect</a:t>
            </a:r>
          </a:p>
          <a:p>
            <a:pPr marL="180921" lvl="1" indent="-180921"/>
            <a:r>
              <a:rPr lang="en-US" dirty="0"/>
              <a:t>F.I.R.S.T. paradigm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b="1" dirty="0"/>
              <a:t>F</a:t>
            </a:r>
            <a:r>
              <a:rPr lang="en-US" dirty="0"/>
              <a:t>ast – tests run quickly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b="1" dirty="0"/>
              <a:t>I</a:t>
            </a:r>
            <a:r>
              <a:rPr lang="en-US" dirty="0"/>
              <a:t>ndependent – clearly isolated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b="1" dirty="0"/>
              <a:t>R</a:t>
            </a:r>
            <a:r>
              <a:rPr lang="en-US" dirty="0"/>
              <a:t>epeatable – constant behavior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b="1" dirty="0"/>
              <a:t>S</a:t>
            </a:r>
            <a:r>
              <a:rPr lang="en-US" dirty="0"/>
              <a:t>elf-validating – pass or fail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b="1" dirty="0"/>
              <a:t>T</a:t>
            </a:r>
            <a:r>
              <a:rPr lang="en-US" dirty="0"/>
              <a:t>imely – write tests with the product code</a:t>
            </a:r>
          </a:p>
          <a:p>
            <a:pPr lvl="1"/>
            <a:r>
              <a:rPr lang="en-US" dirty="0"/>
              <a:t>Refactor tests at least as good as product code Consider design principles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KISS – keep it simple, stupid</a:t>
            </a:r>
          </a:p>
          <a:p>
            <a:pPr marL="361841" lvl="2" indent="-180921">
              <a:buFont typeface="Symbol" panose="05050102010706020507" pitchFamily="18" charset="2"/>
              <a:buChar char="-"/>
            </a:pPr>
            <a:r>
              <a:rPr lang="en-US" dirty="0"/>
              <a:t>DRY – don’t repeat yourself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29418C-E9CB-F849-A84F-9E7EBDE4A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399" y="51711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Unit Test Design, Tips, and Benefits </a:t>
            </a:r>
            <a:br>
              <a:rPr lang="en-US" dirty="0"/>
            </a:br>
            <a:r>
              <a:rPr lang="en-US" sz="1799" dirty="0"/>
              <a:t>Tips and tricks (2)</a:t>
            </a:r>
          </a:p>
        </p:txBody>
      </p:sp>
    </p:spTree>
    <p:extLst>
      <p:ext uri="{BB962C8B-B14F-4D97-AF65-F5344CB8AC3E}">
        <p14:creationId xmlns:p14="http://schemas.microsoft.com/office/powerpoint/2010/main" val="2519402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B7C45C6A-4DB8-4346-B175-3EDABD0A15EC}"/>
              </a:ext>
            </a:extLst>
          </p:cNvPr>
          <p:cNvGrpSpPr/>
          <p:nvPr/>
        </p:nvGrpSpPr>
        <p:grpSpPr>
          <a:xfrm>
            <a:off x="5953946" y="4451094"/>
            <a:ext cx="1490586" cy="1865722"/>
            <a:chOff x="727126" y="4251030"/>
            <a:chExt cx="1490974" cy="18662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B2A6B6-D6DE-F646-B9A2-56CC7C58348B}"/>
                </a:ext>
              </a:extLst>
            </p:cNvPr>
            <p:cNvGrpSpPr/>
            <p:nvPr/>
          </p:nvGrpSpPr>
          <p:grpSpPr>
            <a:xfrm>
              <a:off x="800324" y="4826294"/>
              <a:ext cx="1210288" cy="1290944"/>
              <a:chOff x="821713" y="4076924"/>
              <a:chExt cx="1210288" cy="1290944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76152F68-3937-8544-B406-F5CA93A1B518}"/>
                  </a:ext>
                </a:extLst>
              </p:cNvPr>
              <p:cNvSpPr/>
              <p:nvPr/>
            </p:nvSpPr>
            <p:spPr>
              <a:xfrm>
                <a:off x="821713" y="4076924"/>
                <a:ext cx="448288" cy="528944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E645A327-7B1A-3046-BD6F-7D04D8D583CB}"/>
                  </a:ext>
                </a:extLst>
              </p:cNvPr>
              <p:cNvSpPr/>
              <p:nvPr/>
            </p:nvSpPr>
            <p:spPr>
              <a:xfrm>
                <a:off x="974113" y="4229324"/>
                <a:ext cx="448288" cy="528944"/>
              </a:xfrm>
              <a:prstGeom prst="round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A5B8C3E-3092-034B-BC03-D5CD43EEC60F}"/>
                  </a:ext>
                </a:extLst>
              </p:cNvPr>
              <p:cNvSpPr/>
              <p:nvPr/>
            </p:nvSpPr>
            <p:spPr>
              <a:xfrm>
                <a:off x="1126513" y="4381724"/>
                <a:ext cx="448288" cy="528944"/>
              </a:xfrm>
              <a:prstGeom prst="round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8F99749C-F20F-164B-B46A-5A0DEFDF2D72}"/>
                  </a:ext>
                </a:extLst>
              </p:cNvPr>
              <p:cNvSpPr/>
              <p:nvPr/>
            </p:nvSpPr>
            <p:spPr>
              <a:xfrm>
                <a:off x="1278913" y="4534124"/>
                <a:ext cx="448288" cy="52894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ED1AB941-2507-154C-9842-14E90D5665E2}"/>
                  </a:ext>
                </a:extLst>
              </p:cNvPr>
              <p:cNvSpPr/>
              <p:nvPr/>
            </p:nvSpPr>
            <p:spPr>
              <a:xfrm>
                <a:off x="1431313" y="4686524"/>
                <a:ext cx="448288" cy="528944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39F931C3-A229-9848-8B05-265A1D929F3D}"/>
                  </a:ext>
                </a:extLst>
              </p:cNvPr>
              <p:cNvSpPr/>
              <p:nvPr/>
            </p:nvSpPr>
            <p:spPr>
              <a:xfrm>
                <a:off x="1583713" y="4838924"/>
                <a:ext cx="448288" cy="528944"/>
              </a:xfrm>
              <a:prstGeom prst="round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571C02-A321-BE46-B3F7-E87CD2B6CA60}"/>
                </a:ext>
              </a:extLst>
            </p:cNvPr>
            <p:cNvSpPr txBox="1"/>
            <p:nvPr/>
          </p:nvSpPr>
          <p:spPr>
            <a:xfrm>
              <a:off x="727126" y="4251030"/>
              <a:ext cx="14909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Small</a:t>
              </a:r>
              <a:br>
                <a:rPr lang="en-US" sz="1600" dirty="0"/>
              </a:br>
              <a:r>
                <a:rPr lang="en-US" sz="1600" dirty="0"/>
                <a:t>Requirements</a:t>
              </a:r>
            </a:p>
          </p:txBody>
        </p:sp>
      </p:grpSp>
      <p:sp>
        <p:nvSpPr>
          <p:cNvPr id="15" name="Donut 14">
            <a:extLst>
              <a:ext uri="{FF2B5EF4-FFF2-40B4-BE49-F238E27FC236}">
                <a16:creationId xmlns:a16="http://schemas.microsoft.com/office/drawing/2014/main" id="{4EBA208D-A94A-F14F-A10E-CEC7F126038D}"/>
              </a:ext>
            </a:extLst>
          </p:cNvPr>
          <p:cNvSpPr/>
          <p:nvPr/>
        </p:nvSpPr>
        <p:spPr>
          <a:xfrm>
            <a:off x="9644178" y="4932458"/>
            <a:ext cx="1718288" cy="1600104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Test fails</a:t>
            </a:r>
          </a:p>
        </p:txBody>
      </p:sp>
      <p:sp>
        <p:nvSpPr>
          <p:cNvPr id="16" name="Donut 15">
            <a:extLst>
              <a:ext uri="{FF2B5EF4-FFF2-40B4-BE49-F238E27FC236}">
                <a16:creationId xmlns:a16="http://schemas.microsoft.com/office/drawing/2014/main" id="{264F2195-A6E6-664F-B199-C79CACED847C}"/>
              </a:ext>
            </a:extLst>
          </p:cNvPr>
          <p:cNvSpPr/>
          <p:nvPr/>
        </p:nvSpPr>
        <p:spPr>
          <a:xfrm>
            <a:off x="9644178" y="2557315"/>
            <a:ext cx="1718288" cy="1600104"/>
          </a:xfrm>
          <a:prstGeom prst="donu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All tests pass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3D523B0-B3E9-9846-9EF4-73E478D36FEA}"/>
              </a:ext>
            </a:extLst>
          </p:cNvPr>
          <p:cNvGrpSpPr/>
          <p:nvPr/>
        </p:nvGrpSpPr>
        <p:grpSpPr>
          <a:xfrm>
            <a:off x="5967446" y="2767490"/>
            <a:ext cx="1135246" cy="1488831"/>
            <a:chOff x="875070" y="1665419"/>
            <a:chExt cx="1135542" cy="148921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BAC6774-7196-7143-869B-7E6B5FE58EFD}"/>
                </a:ext>
              </a:extLst>
            </p:cNvPr>
            <p:cNvGrpSpPr/>
            <p:nvPr/>
          </p:nvGrpSpPr>
          <p:grpSpPr>
            <a:xfrm>
              <a:off x="952724" y="2016094"/>
              <a:ext cx="1057888" cy="1138544"/>
              <a:chOff x="952724" y="2016094"/>
              <a:chExt cx="1057888" cy="1138544"/>
            </a:xfrm>
          </p:grpSpPr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21E2CEEC-38B8-BA4D-97D3-EF3C671BF4EE}"/>
                  </a:ext>
                </a:extLst>
              </p:cNvPr>
              <p:cNvSpPr/>
              <p:nvPr/>
            </p:nvSpPr>
            <p:spPr>
              <a:xfrm>
                <a:off x="952724" y="2016094"/>
                <a:ext cx="448288" cy="528944"/>
              </a:xfrm>
              <a:prstGeom prst="roundRect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25F3DEEE-5C38-1644-BA5C-71683E93FD6A}"/>
                  </a:ext>
                </a:extLst>
              </p:cNvPr>
              <p:cNvSpPr/>
              <p:nvPr/>
            </p:nvSpPr>
            <p:spPr>
              <a:xfrm>
                <a:off x="1105124" y="2168494"/>
                <a:ext cx="448288" cy="528944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2A9FA94-047A-3743-A057-5EC04736CC5A}"/>
                  </a:ext>
                </a:extLst>
              </p:cNvPr>
              <p:cNvSpPr/>
              <p:nvPr/>
            </p:nvSpPr>
            <p:spPr>
              <a:xfrm>
                <a:off x="1257524" y="2320894"/>
                <a:ext cx="448288" cy="52894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0910045A-1AD4-4945-9D98-8A340FF41850}"/>
                  </a:ext>
                </a:extLst>
              </p:cNvPr>
              <p:cNvSpPr/>
              <p:nvPr/>
            </p:nvSpPr>
            <p:spPr>
              <a:xfrm>
                <a:off x="1409924" y="2473294"/>
                <a:ext cx="448288" cy="52894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50B05805-99A8-214C-9F8D-9D233815FD1C}"/>
                  </a:ext>
                </a:extLst>
              </p:cNvPr>
              <p:cNvSpPr/>
              <p:nvPr/>
            </p:nvSpPr>
            <p:spPr>
              <a:xfrm>
                <a:off x="1562324" y="2625694"/>
                <a:ext cx="448288" cy="528944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9977" tIns="89977" rIns="89977" bIns="89977" rtlCol="0" anchor="ctr"/>
              <a:lstStyle/>
              <a:p>
                <a:pPr algn="ctr"/>
                <a:endParaRPr lang="en-US" sz="1799" dirty="0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E311D5-36F7-6646-9841-AFAD95670117}"/>
                </a:ext>
              </a:extLst>
            </p:cNvPr>
            <p:cNvSpPr txBox="1"/>
            <p:nvPr/>
          </p:nvSpPr>
          <p:spPr>
            <a:xfrm>
              <a:off x="875070" y="1665419"/>
              <a:ext cx="719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Tests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028901" y="1481877"/>
            <a:ext cx="1055836" cy="990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89977" rIns="89977" bIns="89977" rtlCol="0" anchor="ctr"/>
          <a:lstStyle/>
          <a:p>
            <a:pPr algn="ctr"/>
            <a:r>
              <a:rPr lang="en-US" sz="1999" dirty="0">
                <a:solidFill>
                  <a:schemeClr val="tx1"/>
                </a:solidFill>
              </a:rPr>
              <a:t>Code</a:t>
            </a:r>
          </a:p>
        </p:txBody>
      </p:sp>
      <p:sp>
        <p:nvSpPr>
          <p:cNvPr id="25" name="Curved Right Arrow 24">
            <a:extLst>
              <a:ext uri="{FF2B5EF4-FFF2-40B4-BE49-F238E27FC236}">
                <a16:creationId xmlns:a16="http://schemas.microsoft.com/office/drawing/2014/main" id="{8183F24F-D411-D24B-B3C1-02341BB90BE1}"/>
              </a:ext>
            </a:extLst>
          </p:cNvPr>
          <p:cNvSpPr/>
          <p:nvPr/>
        </p:nvSpPr>
        <p:spPr>
          <a:xfrm rot="5400000">
            <a:off x="9829512" y="1691792"/>
            <a:ext cx="1206677" cy="1086132"/>
          </a:xfrm>
          <a:prstGeom prst="curved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8151D38F-431B-E74A-904F-E80708BA7324}"/>
              </a:ext>
            </a:extLst>
          </p:cNvPr>
          <p:cNvSpPr/>
          <p:nvPr/>
        </p:nvSpPr>
        <p:spPr>
          <a:xfrm>
            <a:off x="7106122" y="5741515"/>
            <a:ext cx="2764107" cy="633639"/>
          </a:xfrm>
          <a:prstGeom prst="rightArrow">
            <a:avLst/>
          </a:prstGeom>
          <a:gradFill>
            <a:gsLst>
              <a:gs pos="41000">
                <a:schemeClr val="tx2"/>
              </a:gs>
              <a:gs pos="74000">
                <a:schemeClr val="accent5"/>
              </a:gs>
              <a:gs pos="83000">
                <a:srgbClr val="FF0000"/>
              </a:gs>
              <a:gs pos="100000">
                <a:srgbClr val="FF0000"/>
              </a:gs>
            </a:gsLst>
            <a:lin ang="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D4115DC9-8E7A-FE4B-BC9C-720545DB1DCF}"/>
              </a:ext>
            </a:extLst>
          </p:cNvPr>
          <p:cNvSpPr/>
          <p:nvPr/>
        </p:nvSpPr>
        <p:spPr>
          <a:xfrm rot="16200000">
            <a:off x="9911106" y="4204307"/>
            <a:ext cx="1192165" cy="633639"/>
          </a:xfrm>
          <a:prstGeom prst="rightArrow">
            <a:avLst/>
          </a:prstGeom>
          <a:gradFill>
            <a:gsLst>
              <a:gs pos="0">
                <a:srgbClr val="FF0000"/>
              </a:gs>
              <a:gs pos="55000">
                <a:schemeClr val="accent4">
                  <a:lumMod val="75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39" name="Right Arrow 38"/>
          <p:cNvSpPr/>
          <p:nvPr/>
        </p:nvSpPr>
        <p:spPr>
          <a:xfrm rot="11901620">
            <a:off x="6846350" y="2313009"/>
            <a:ext cx="3046249" cy="633639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75FA5C1B-49A3-8541-AAB5-F2948D4C1B13}"/>
              </a:ext>
            </a:extLst>
          </p:cNvPr>
          <p:cNvSpPr/>
          <p:nvPr/>
        </p:nvSpPr>
        <p:spPr>
          <a:xfrm rot="9834577">
            <a:off x="6930228" y="3152325"/>
            <a:ext cx="2955573" cy="633639"/>
          </a:xfrm>
          <a:prstGeom prst="right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29" name="Curved Right Arrow 28">
            <a:extLst>
              <a:ext uri="{FF2B5EF4-FFF2-40B4-BE49-F238E27FC236}">
                <a16:creationId xmlns:a16="http://schemas.microsoft.com/office/drawing/2014/main" id="{4A01DD6D-4735-484B-91F0-D176E07B9F65}"/>
              </a:ext>
            </a:extLst>
          </p:cNvPr>
          <p:cNvSpPr/>
          <p:nvPr/>
        </p:nvSpPr>
        <p:spPr>
          <a:xfrm>
            <a:off x="8425812" y="2911189"/>
            <a:ext cx="1444416" cy="2813433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gradFill>
            <a:gsLst>
              <a:gs pos="0">
                <a:srgbClr val="FF0000"/>
              </a:gs>
              <a:gs pos="55000">
                <a:schemeClr val="accent4">
                  <a:lumMod val="75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100000">
                <a:schemeClr val="accent4"/>
              </a:gs>
            </a:gsLst>
            <a:lin ang="162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844581-DCE6-0649-A987-70D899A4911B}"/>
              </a:ext>
            </a:extLst>
          </p:cNvPr>
          <p:cNvSpPr txBox="1"/>
          <p:nvPr/>
        </p:nvSpPr>
        <p:spPr>
          <a:xfrm>
            <a:off x="8552994" y="3790459"/>
            <a:ext cx="1075694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 not complete;</a:t>
            </a:r>
            <a:br>
              <a:rPr lang="en-US" sz="1600" dirty="0"/>
            </a:br>
            <a:r>
              <a:rPr lang="en-US" sz="1600" dirty="0"/>
              <a:t>repeat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698EAC3-8923-F343-AFB9-44716F810BBC}"/>
              </a:ext>
            </a:extLst>
          </p:cNvPr>
          <p:cNvSpPr txBox="1"/>
          <p:nvPr/>
        </p:nvSpPr>
        <p:spPr>
          <a:xfrm>
            <a:off x="7310700" y="6200352"/>
            <a:ext cx="2353120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Write test code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87B47B-A601-ED4F-9F07-D9BCC13D14CA}"/>
              </a:ext>
            </a:extLst>
          </p:cNvPr>
          <p:cNvSpPr txBox="1"/>
          <p:nvPr/>
        </p:nvSpPr>
        <p:spPr>
          <a:xfrm>
            <a:off x="10695636" y="4205850"/>
            <a:ext cx="1186404" cy="83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Write product code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AF02FE-94DD-2C45-A461-39293D5177CC}"/>
              </a:ext>
            </a:extLst>
          </p:cNvPr>
          <p:cNvSpPr txBox="1"/>
          <p:nvPr/>
        </p:nvSpPr>
        <p:spPr>
          <a:xfrm>
            <a:off x="10475969" y="1613042"/>
            <a:ext cx="129350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Refactor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ED45A0-93FD-CC4D-B26F-25452A313D46}"/>
              </a:ext>
            </a:extLst>
          </p:cNvPr>
          <p:cNvSpPr txBox="1"/>
          <p:nvPr/>
        </p:nvSpPr>
        <p:spPr>
          <a:xfrm rot="20642624">
            <a:off x="7172734" y="3109274"/>
            <a:ext cx="1658409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Test is complete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12710-8FE9-4842-8E95-A17ED23B3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336" y="1631519"/>
            <a:ext cx="4691181" cy="4228899"/>
          </a:xfrm>
        </p:spPr>
        <p:txBody>
          <a:bodyPr>
            <a:normAutofit fontScale="92500" lnSpcReduction="10000"/>
          </a:bodyPr>
          <a:lstStyle/>
          <a:p>
            <a:pPr marL="266620" indent="-266620">
              <a:buSzPct val="100000"/>
              <a:buFont typeface="+mj-lt"/>
              <a:buAutoNum type="arabicPeriod"/>
            </a:pPr>
            <a:r>
              <a:rPr lang="en-US" dirty="0"/>
              <a:t>Write </a:t>
            </a:r>
            <a:r>
              <a:rPr lang="en-US" b="1" dirty="0"/>
              <a:t>no product code </a:t>
            </a:r>
            <a:r>
              <a:rPr lang="en-US" dirty="0"/>
              <a:t>except to pass a failing (red) test or a syntax error</a:t>
            </a:r>
          </a:p>
          <a:p>
            <a:pPr marL="266620" indent="-266620">
              <a:buSzPct val="100000"/>
              <a:buFont typeface="+mj-lt"/>
              <a:buAutoNum type="arabicPeriod"/>
            </a:pPr>
            <a:r>
              <a:rPr lang="en-US" dirty="0"/>
              <a:t>Write only </a:t>
            </a:r>
            <a:r>
              <a:rPr lang="en-US" b="1" dirty="0"/>
              <a:t>enough of a test </a:t>
            </a:r>
            <a:r>
              <a:rPr lang="en-US" dirty="0"/>
              <a:t>to demonstrate a failure (next small step)</a:t>
            </a:r>
          </a:p>
          <a:p>
            <a:pPr marL="266620" indent="-266620">
              <a:buSzPct val="100000"/>
              <a:buFont typeface="+mj-lt"/>
              <a:buAutoNum type="arabicPeriod"/>
            </a:pPr>
            <a:r>
              <a:rPr lang="en-US" dirty="0"/>
              <a:t>Write only </a:t>
            </a:r>
            <a:r>
              <a:rPr lang="en-US" b="1" dirty="0"/>
              <a:t>enough product code </a:t>
            </a:r>
            <a:r>
              <a:rPr lang="en-US" dirty="0"/>
              <a:t>to pass the test</a:t>
            </a:r>
          </a:p>
          <a:p>
            <a:r>
              <a:rPr lang="en-US" dirty="0"/>
              <a:t>After all tests pass (are green) again, clean up the test by refactoring!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11D44A-7802-1F4E-B7C3-5016B0AD5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711" y="516635"/>
            <a:ext cx="1118356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Test-Driven Development </a:t>
            </a:r>
            <a:br>
              <a:rPr lang="en-US" dirty="0"/>
            </a:br>
            <a:r>
              <a:rPr lang="en-US" sz="1799" dirty="0"/>
              <a:t>Process of test-driven development (TDD)</a:t>
            </a:r>
          </a:p>
        </p:txBody>
      </p:sp>
      <p:sp>
        <p:nvSpPr>
          <p:cNvPr id="40" name="TextBox 39"/>
          <p:cNvSpPr txBox="1"/>
          <p:nvPr/>
        </p:nvSpPr>
        <p:spPr>
          <a:xfrm rot="1093924">
            <a:off x="7319472" y="2190310"/>
            <a:ext cx="2444894" cy="33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Product code correct </a:t>
            </a:r>
          </a:p>
        </p:txBody>
      </p:sp>
    </p:spTree>
    <p:extLst>
      <p:ext uri="{BB962C8B-B14F-4D97-AF65-F5344CB8AC3E}">
        <p14:creationId xmlns:p14="http://schemas.microsoft.com/office/powerpoint/2010/main" val="11159508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015B5-57D6-4F49-82C6-35266F183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Other tips for effective Test Automation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56799-DE77-44AC-B41F-E9A17A89B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88205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Use Code Coverage to measure the completeness of your test suite</a:t>
            </a:r>
          </a:p>
          <a:p>
            <a:r>
              <a:rPr lang="hu-HU" dirty="0"/>
              <a:t>Use Advanced techniques during Test development</a:t>
            </a:r>
          </a:p>
          <a:p>
            <a:pPr lvl="1"/>
            <a:r>
              <a:rPr lang="hu-HU" dirty="0"/>
              <a:t>Test data classes</a:t>
            </a:r>
          </a:p>
          <a:p>
            <a:pPr lvl="1"/>
            <a:r>
              <a:rPr lang="hu-HU" dirty="0"/>
              <a:t>Gherkin style code separation</a:t>
            </a:r>
          </a:p>
          <a:p>
            <a:pPr lvl="2"/>
            <a:r>
              <a:rPr lang="hu-HU" dirty="0"/>
              <a:t>Given – When - Then</a:t>
            </a:r>
          </a:p>
          <a:p>
            <a:pPr lvl="1"/>
            <a:r>
              <a:rPr lang="hu-HU" dirty="0"/>
              <a:t>Dependency isolation with factory doubles for big applications</a:t>
            </a:r>
          </a:p>
          <a:p>
            <a:r>
              <a:rPr lang="hu-HU" dirty="0"/>
              <a:t>Use Mutation testing to check the effectiveness of your tests (</a:t>
            </a:r>
            <a:r>
              <a:rPr lang="hu-HU" dirty="0">
                <a:hlinkClick r:id="rId2"/>
              </a:rPr>
              <a:t>wiki</a:t>
            </a:r>
            <a:r>
              <a:rPr lang="hu-HU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3C0B2-6710-4188-A28C-97759913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64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1134218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ogram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t="16" b="16"/>
          <a:stretch/>
        </p:blipFill>
        <p:spPr>
          <a:xfrm>
            <a:off x="6953045" y="963642"/>
            <a:ext cx="4930716" cy="4930716"/>
          </a:xfrm>
        </p:spPr>
      </p:pic>
      <p:sp>
        <p:nvSpPr>
          <p:cNvPr id="6" name="TextBox 5" descr="{&quot;templafy&quot;:{&quot;id&quot;:&quot;e858882f-dd05-44ba-868b-1399a0a0b0ec&quot;}}">
            <a:extLst>
              <a:ext uri="{FF2B5EF4-FFF2-40B4-BE49-F238E27FC236}">
                <a16:creationId xmlns:a16="http://schemas.microsoft.com/office/drawing/2014/main" id="{2F226BA0-DFA7-4168-AA5E-5EF0D0BEBA51}"/>
              </a:ext>
            </a:extLst>
          </p:cNvPr>
          <p:cNvSpPr txBox="1">
            <a:spLocks/>
          </p:cNvSpPr>
          <p:nvPr/>
        </p:nvSpPr>
        <p:spPr>
          <a:xfrm>
            <a:off x="287925" y="4477854"/>
            <a:ext cx="5400830" cy="22309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endParaRPr lang="en-US" sz="1400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287927" y="2706505"/>
            <a:ext cx="6370341" cy="996936"/>
          </a:xfrm>
        </p:spPr>
        <p:txBody>
          <a:bodyPr/>
          <a:lstStyle/>
          <a:p>
            <a:r>
              <a:rPr lang="hu-HU" dirty="0"/>
              <a:t>Appendix</a:t>
            </a:r>
            <a:endParaRPr lang="de-DE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860063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4EED0-FD74-5B58-CFD6-1B212BAC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Calibri Light"/>
              </a:rPr>
              <a:t>Useful materials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E339-8563-2F4B-BFDD-15DE4AA0F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cs typeface="Calibri"/>
                <a:hlinkClick r:id="rId2"/>
              </a:rPr>
              <a:t>ABAP keyword documentation on SAP.HELP.COM</a:t>
            </a:r>
            <a:endParaRPr lang="hu-HU" dirty="0">
              <a:cs typeface="Calibri"/>
            </a:endParaRPr>
          </a:p>
          <a:p>
            <a:r>
              <a:rPr lang="hu-HU" dirty="0">
                <a:cs typeface="Calibri"/>
              </a:rPr>
              <a:t>ABAPDOCU transaction in SAPGUI</a:t>
            </a:r>
          </a:p>
          <a:p>
            <a:r>
              <a:rPr lang="hu-HU" dirty="0">
                <a:cs typeface="Calibri"/>
                <a:hlinkClick r:id="rId3"/>
              </a:rPr>
              <a:t>ABAP Testdouble Framework – An introduction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AA05-9DF5-41EA-8C08-247EF4BD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66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626294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Links to articles and videos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r>
              <a:rPr lang="en-US" dirty="0"/>
              <a:t>Martin Fowler: </a:t>
            </a:r>
            <a:r>
              <a:rPr lang="en-US" dirty="0">
                <a:solidFill>
                  <a:srgbClr val="000000"/>
                </a:solidFill>
              </a:rPr>
              <a:t>Inversion of Control containers and dependency lookup</a:t>
            </a:r>
          </a:p>
          <a:p>
            <a:pPr lvl="3"/>
            <a:r>
              <a:rPr lang="en-US" dirty="0">
                <a:hlinkClick r:id="rId2"/>
              </a:rPr>
              <a:t>http://martinfowler.com/articles/injection.html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Misko Hevery: Google Clean Code video series</a:t>
            </a:r>
          </a:p>
          <a:p>
            <a:pPr lvl="3"/>
            <a:r>
              <a:rPr lang="en-US" dirty="0">
                <a:hlinkClick r:id="rId3"/>
              </a:rPr>
              <a:t>http://googletesting.blogspot.in/2008/08/by-miko-hevery-so-you-decided-to.html</a:t>
            </a:r>
            <a:r>
              <a:rPr lang="en-US" dirty="0"/>
              <a:t> </a:t>
            </a:r>
          </a:p>
          <a:p>
            <a:pPr lvl="3"/>
            <a:r>
              <a:rPr lang="en-US" dirty="0">
                <a:hlinkClick r:id="rId4"/>
              </a:rPr>
              <a:t>https://www.google.de/?gws_rd=ssl#q=writing+testable+code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Michael Feathers: "</a:t>
            </a:r>
            <a:r>
              <a:rPr lang="en-US" dirty="0">
                <a:hlinkClick r:id="rId5"/>
              </a:rPr>
              <a:t>On the deep synergy between testability and good design</a:t>
            </a:r>
            <a:r>
              <a:rPr lang="en-US" dirty="0"/>
              <a:t>"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More sources</a:t>
            </a:r>
          </a:p>
          <a:p>
            <a:pPr lvl="2"/>
            <a:r>
              <a:rPr lang="en-US" dirty="0"/>
              <a:t>Misko Hevery (Google)       Bob Martin          Michael Feathers</a:t>
            </a:r>
          </a:p>
          <a:p>
            <a:pPr lvl="2"/>
            <a:endParaRPr lang="en-US" dirty="0"/>
          </a:p>
        </p:txBody>
      </p:sp>
      <p:pic>
        <p:nvPicPr>
          <p:cNvPr id="4" name="Picture 2" descr="http://www.gravatar.com/avatar/8d67eedc1442e8392a7add197abacd66?s=80&amp;r=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08" y="4840401"/>
            <a:ext cx="1079989" cy="107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ecx.images-amazon.com/images/I/81RqaoZnLw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11" y="4807331"/>
            <a:ext cx="1072966" cy="142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79556" y="4807331"/>
            <a:ext cx="1100374" cy="1425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4308" y="5253676"/>
            <a:ext cx="713151" cy="2767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799" kern="0" dirty="0">
                <a:ea typeface="Arial Unicode MS" pitchFamily="34" charset="-128"/>
                <a:cs typeface="Arial Unicode MS" pitchFamily="34" charset="-128"/>
              </a:rPr>
              <a:t>… more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0545" y="4807581"/>
            <a:ext cx="1149752" cy="14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3D814-54D7-4633-9E07-A37D8B556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Test types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B4EBC-E960-4DC0-8FB7-A028A405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690688"/>
            <a:ext cx="6877595" cy="1922460"/>
          </a:xfrm>
        </p:spPr>
        <p:txBody>
          <a:bodyPr>
            <a:normAutofit fontScale="70000" lnSpcReduction="20000"/>
          </a:bodyPr>
          <a:lstStyle/>
          <a:p>
            <a:r>
              <a:rPr lang="en-GB" b="1" noProof="0" dirty="0"/>
              <a:t>Smoke tests</a:t>
            </a:r>
          </a:p>
          <a:p>
            <a:pPr lvl="1"/>
            <a:r>
              <a:rPr lang="en-GB" noProof="0" dirty="0"/>
              <a:t>Examine whether the system build is stable or not. </a:t>
            </a:r>
          </a:p>
          <a:p>
            <a:pPr lvl="1"/>
            <a:r>
              <a:rPr lang="en-GB" noProof="0" dirty="0"/>
              <a:t>Their purpose is to verify if the main functionalities work properly</a:t>
            </a:r>
          </a:p>
          <a:p>
            <a:pPr lvl="1"/>
            <a:r>
              <a:rPr lang="en-GB" noProof="0" dirty="0"/>
              <a:t>Level of dependency </a:t>
            </a:r>
            <a:r>
              <a:rPr lang="en-GB" b="1" noProof="0" dirty="0"/>
              <a:t>isolation is low</a:t>
            </a:r>
          </a:p>
          <a:p>
            <a:pPr lvl="1"/>
            <a:r>
              <a:rPr lang="en-GB" noProof="0" dirty="0"/>
              <a:t>Test data: These tests might require generation of </a:t>
            </a:r>
            <a:r>
              <a:rPr lang="en-GB" b="1" noProof="0" dirty="0"/>
              <a:t>real test data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Volumen</a:t>
            </a:r>
            <a:r>
              <a:rPr lang="en-GB" noProof="0" dirty="0"/>
              <a:t> of </a:t>
            </a:r>
            <a:r>
              <a:rPr lang="en-GB" b="1" noProof="0" dirty="0"/>
              <a:t>coverage</a:t>
            </a:r>
            <a:r>
              <a:rPr lang="en-GB" noProof="0" dirty="0"/>
              <a:t>: </a:t>
            </a:r>
            <a:r>
              <a:rPr lang="en-GB" b="1" noProof="0" dirty="0"/>
              <a:t>Low</a:t>
            </a:r>
          </a:p>
          <a:p>
            <a:pPr lvl="1"/>
            <a:r>
              <a:rPr lang="en-GB" noProof="0" dirty="0"/>
              <a:t>Cost: medium, requires complex test </a:t>
            </a:r>
            <a:r>
              <a:rPr lang="en-GB" noProof="0" dirty="0" err="1"/>
              <a:t>environemnet</a:t>
            </a:r>
            <a:r>
              <a:rPr lang="en-GB" noProof="0" dirty="0"/>
              <a:t>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D2ACA-A8E2-4639-BC34-4EE794E38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7</a:t>
            </a:fld>
            <a:endParaRPr lang="en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894ACD-815B-4CBE-8FAE-0DD70823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2" y="433251"/>
            <a:ext cx="4772297" cy="2995749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2BCE1C-3ADE-41E4-A571-E55A04051BFB}"/>
              </a:ext>
            </a:extLst>
          </p:cNvPr>
          <p:cNvSpPr txBox="1">
            <a:spLocks/>
          </p:cNvSpPr>
          <p:nvPr/>
        </p:nvSpPr>
        <p:spPr>
          <a:xfrm>
            <a:off x="607423" y="3754040"/>
            <a:ext cx="10820401" cy="2481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b="1" dirty="0"/>
              <a:t>System tests (cross-application tests)</a:t>
            </a:r>
          </a:p>
          <a:p>
            <a:pPr lvl="1"/>
            <a:r>
              <a:rPr lang="hu-HU" sz="1800" dirty="0"/>
              <a:t>Verify that</a:t>
            </a:r>
            <a:r>
              <a:rPr lang="en-US" sz="1800" dirty="0"/>
              <a:t> </a:t>
            </a:r>
            <a:r>
              <a:rPr lang="hu-HU" sz="1800" dirty="0"/>
              <a:t>a </a:t>
            </a:r>
            <a:r>
              <a:rPr lang="en-US" sz="1800" dirty="0"/>
              <a:t>recent change in code doesn’t affect any existing features of the app</a:t>
            </a:r>
            <a:r>
              <a:rPr lang="hu-HU" sz="1800" dirty="0"/>
              <a:t>lication, especially it </a:t>
            </a:r>
            <a:r>
              <a:rPr lang="en-US" sz="1800" dirty="0"/>
              <a:t>did not break any functionality that was working correctly prior to their implementation.</a:t>
            </a:r>
            <a:endParaRPr lang="hu-HU" sz="1800" dirty="0"/>
          </a:p>
          <a:p>
            <a:pPr lvl="1"/>
            <a:r>
              <a:rPr lang="hu-HU" sz="1800" dirty="0"/>
              <a:t>Simulates scenarios how an end user would interact with the application.</a:t>
            </a:r>
          </a:p>
          <a:p>
            <a:pPr lvl="1"/>
            <a:r>
              <a:rPr lang="hu-HU" sz="1800" dirty="0"/>
              <a:t>Isolation level: no isolation</a:t>
            </a:r>
          </a:p>
          <a:p>
            <a:pPr lvl="1"/>
            <a:r>
              <a:rPr lang="hu-HU" sz="1800" dirty="0"/>
              <a:t>Test data: this type of test requires </a:t>
            </a:r>
            <a:r>
              <a:rPr lang="hu-HU" sz="1800" b="1" dirty="0"/>
              <a:t>existing data </a:t>
            </a:r>
            <a:r>
              <a:rPr lang="hu-HU" sz="1800" dirty="0"/>
              <a:t>in the system (can be generated by dedicated tools), no mocks are used usually.</a:t>
            </a:r>
          </a:p>
          <a:p>
            <a:pPr lvl="1"/>
            <a:r>
              <a:rPr lang="hu-HU" sz="1800" dirty="0"/>
              <a:t>Volume of coverage: the most important or most risky features are selected for such tests.</a:t>
            </a:r>
          </a:p>
          <a:p>
            <a:pPr lvl="1"/>
            <a:r>
              <a:rPr lang="hu-HU" sz="1800" dirty="0"/>
              <a:t>Cost: high, requires complex test environemnet setup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3421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BB915-DFC5-784B-B317-046F4536E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740" y="1629095"/>
            <a:ext cx="5981508" cy="4228899"/>
          </a:xfrm>
        </p:spPr>
        <p:txBody>
          <a:bodyPr/>
          <a:lstStyle/>
          <a:p>
            <a:r>
              <a:rPr lang="en-US" dirty="0"/>
              <a:t>Advantages</a:t>
            </a:r>
          </a:p>
          <a:p>
            <a:pPr marL="638121" lvl="2" indent="-180921"/>
            <a:r>
              <a:rPr lang="en-US" dirty="0"/>
              <a:t>Tests run in real environment</a:t>
            </a:r>
          </a:p>
          <a:p>
            <a:r>
              <a:rPr lang="en-US" dirty="0"/>
              <a:t>Disadvantages</a:t>
            </a:r>
          </a:p>
          <a:p>
            <a:pPr marL="638121" lvl="2" indent="-180921"/>
            <a:r>
              <a:rPr lang="en-US" dirty="0"/>
              <a:t>Can be built only at end of development</a:t>
            </a:r>
          </a:p>
          <a:p>
            <a:pPr marL="638121" lvl="2" indent="-180921"/>
            <a:r>
              <a:rPr lang="en-US" dirty="0"/>
              <a:t>Complex setup of environment</a:t>
            </a:r>
          </a:p>
          <a:p>
            <a:pPr marL="638121" lvl="2" indent="-180921"/>
            <a:r>
              <a:rPr lang="en-US" dirty="0"/>
              <a:t>Long running tests</a:t>
            </a:r>
          </a:p>
          <a:p>
            <a:pPr marL="638121" lvl="2" indent="-180921"/>
            <a:r>
              <a:rPr lang="en-US" dirty="0"/>
              <a:t>High effort to analyze errors</a:t>
            </a:r>
          </a:p>
          <a:p>
            <a:pPr marL="638121" lvl="2" indent="-180921"/>
            <a:r>
              <a:rPr lang="en-US" dirty="0"/>
              <a:t>Fragile</a:t>
            </a:r>
          </a:p>
          <a:p>
            <a:pPr marL="638121" lvl="2" indent="-180921"/>
            <a:r>
              <a:rPr lang="en-US" dirty="0"/>
              <a:t>High maintenance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A5AB40-79AD-5546-8599-AA5709E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51" y="518106"/>
            <a:ext cx="709015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and Motivation </a:t>
            </a:r>
            <a:br>
              <a:rPr lang="en-US" dirty="0"/>
            </a:br>
            <a:r>
              <a:rPr lang="en-US" sz="1799" dirty="0"/>
              <a:t>Integrated/system tests (1)</a:t>
            </a:r>
            <a:endParaRPr lang="en-US" b="0" dirty="0"/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0F34C152-FF65-B84C-AA61-3D14B1133A7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52990" y="3390343"/>
            <a:ext cx="1402435" cy="13770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ATDD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D1D93B5-E628-CE4D-BF49-7D8260F9C19D}"/>
              </a:ext>
            </a:extLst>
          </p:cNvPr>
          <p:cNvSpPr>
            <a:spLocks/>
          </p:cNvSpPr>
          <p:nvPr/>
        </p:nvSpPr>
        <p:spPr bwMode="gray">
          <a:xfrm>
            <a:off x="9898751" y="4281906"/>
            <a:ext cx="1316263" cy="1373307"/>
          </a:xfrm>
          <a:custGeom>
            <a:avLst/>
            <a:gdLst/>
            <a:ahLst/>
            <a:cxnLst>
              <a:cxn ang="0">
                <a:pos x="327" y="142"/>
              </a:cxn>
              <a:cxn ang="0">
                <a:pos x="502" y="142"/>
              </a:cxn>
              <a:cxn ang="0">
                <a:pos x="502" y="649"/>
              </a:cxn>
              <a:cxn ang="0">
                <a:pos x="0" y="649"/>
              </a:cxn>
              <a:cxn ang="0">
                <a:pos x="0" y="472"/>
              </a:cxn>
              <a:cxn ang="0">
                <a:pos x="12" y="454"/>
              </a:cxn>
              <a:cxn ang="0">
                <a:pos x="25" y="450"/>
              </a:cxn>
              <a:cxn ang="0">
                <a:pos x="31" y="450"/>
              </a:cxn>
              <a:cxn ang="0">
                <a:pos x="51" y="462"/>
              </a:cxn>
              <a:cxn ang="0">
                <a:pos x="65" y="468"/>
              </a:cxn>
              <a:cxn ang="0">
                <a:pos x="79" y="468"/>
              </a:cxn>
              <a:cxn ang="0">
                <a:pos x="90" y="466"/>
              </a:cxn>
              <a:cxn ang="0">
                <a:pos x="104" y="462"/>
              </a:cxn>
              <a:cxn ang="0">
                <a:pos x="118" y="452"/>
              </a:cxn>
              <a:cxn ang="0">
                <a:pos x="132" y="438"/>
              </a:cxn>
              <a:cxn ang="0">
                <a:pos x="138" y="426"/>
              </a:cxn>
              <a:cxn ang="0">
                <a:pos x="144" y="415"/>
              </a:cxn>
              <a:cxn ang="0">
                <a:pos x="144" y="397"/>
              </a:cxn>
              <a:cxn ang="0">
                <a:pos x="144" y="379"/>
              </a:cxn>
              <a:cxn ang="0">
                <a:pos x="138" y="367"/>
              </a:cxn>
              <a:cxn ang="0">
                <a:pos x="132" y="355"/>
              </a:cxn>
              <a:cxn ang="0">
                <a:pos x="118" y="340"/>
              </a:cxn>
              <a:cxn ang="0">
                <a:pos x="104" y="330"/>
              </a:cxn>
              <a:cxn ang="0">
                <a:pos x="90" y="326"/>
              </a:cxn>
              <a:cxn ang="0">
                <a:pos x="79" y="326"/>
              </a:cxn>
              <a:cxn ang="0">
                <a:pos x="65" y="326"/>
              </a:cxn>
              <a:cxn ang="0">
                <a:pos x="51" y="330"/>
              </a:cxn>
              <a:cxn ang="0">
                <a:pos x="33" y="342"/>
              </a:cxn>
              <a:cxn ang="0">
                <a:pos x="25" y="344"/>
              </a:cxn>
              <a:cxn ang="0">
                <a:pos x="12" y="338"/>
              </a:cxn>
              <a:cxn ang="0">
                <a:pos x="0" y="328"/>
              </a:cxn>
              <a:cxn ang="0">
                <a:pos x="0" y="142"/>
              </a:cxn>
              <a:cxn ang="0">
                <a:pos x="183" y="142"/>
              </a:cxn>
              <a:cxn ang="0">
                <a:pos x="181" y="144"/>
              </a:cxn>
              <a:cxn ang="0">
                <a:pos x="195" y="130"/>
              </a:cxn>
              <a:cxn ang="0">
                <a:pos x="199" y="116"/>
              </a:cxn>
              <a:cxn ang="0">
                <a:pos x="199" y="111"/>
              </a:cxn>
              <a:cxn ang="0">
                <a:pos x="187" y="91"/>
              </a:cxn>
              <a:cxn ang="0">
                <a:pos x="181" y="79"/>
              </a:cxn>
              <a:cxn ang="0">
                <a:pos x="181" y="65"/>
              </a:cxn>
              <a:cxn ang="0">
                <a:pos x="183" y="51"/>
              </a:cxn>
              <a:cxn ang="0">
                <a:pos x="187" y="38"/>
              </a:cxn>
              <a:cxn ang="0">
                <a:pos x="197" y="24"/>
              </a:cxn>
              <a:cxn ang="0">
                <a:pos x="211" y="10"/>
              </a:cxn>
              <a:cxn ang="0">
                <a:pos x="222" y="4"/>
              </a:cxn>
              <a:cxn ang="0">
                <a:pos x="234" y="0"/>
              </a:cxn>
              <a:cxn ang="0">
                <a:pos x="252" y="0"/>
              </a:cxn>
              <a:cxn ang="0">
                <a:pos x="270" y="0"/>
              </a:cxn>
              <a:cxn ang="0">
                <a:pos x="284" y="4"/>
              </a:cxn>
              <a:cxn ang="0">
                <a:pos x="295" y="10"/>
              </a:cxn>
              <a:cxn ang="0">
                <a:pos x="309" y="24"/>
              </a:cxn>
              <a:cxn ang="0">
                <a:pos x="317" y="38"/>
              </a:cxn>
              <a:cxn ang="0">
                <a:pos x="323" y="51"/>
              </a:cxn>
              <a:cxn ang="0">
                <a:pos x="323" y="65"/>
              </a:cxn>
              <a:cxn ang="0">
                <a:pos x="323" y="79"/>
              </a:cxn>
              <a:cxn ang="0">
                <a:pos x="317" y="91"/>
              </a:cxn>
              <a:cxn ang="0">
                <a:pos x="307" y="111"/>
              </a:cxn>
              <a:cxn ang="0">
                <a:pos x="305" y="116"/>
              </a:cxn>
              <a:cxn ang="0">
                <a:pos x="311" y="130"/>
              </a:cxn>
              <a:cxn ang="0">
                <a:pos x="323" y="144"/>
              </a:cxn>
              <a:cxn ang="0">
                <a:pos x="327" y="142"/>
              </a:cxn>
            </a:cxnLst>
            <a:rect l="0" t="0" r="r" b="b"/>
            <a:pathLst>
              <a:path w="502" h="649">
                <a:moveTo>
                  <a:pt x="327" y="142"/>
                </a:moveTo>
                <a:lnTo>
                  <a:pt x="502" y="142"/>
                </a:lnTo>
                <a:lnTo>
                  <a:pt x="502" y="649"/>
                </a:lnTo>
                <a:lnTo>
                  <a:pt x="0" y="649"/>
                </a:lnTo>
                <a:lnTo>
                  <a:pt x="0" y="472"/>
                </a:lnTo>
                <a:lnTo>
                  <a:pt x="12" y="454"/>
                </a:lnTo>
                <a:lnTo>
                  <a:pt x="25" y="450"/>
                </a:lnTo>
                <a:lnTo>
                  <a:pt x="31" y="450"/>
                </a:lnTo>
                <a:lnTo>
                  <a:pt x="51" y="462"/>
                </a:lnTo>
                <a:lnTo>
                  <a:pt x="65" y="468"/>
                </a:lnTo>
                <a:lnTo>
                  <a:pt x="79" y="468"/>
                </a:lnTo>
                <a:lnTo>
                  <a:pt x="90" y="466"/>
                </a:lnTo>
                <a:lnTo>
                  <a:pt x="104" y="462"/>
                </a:lnTo>
                <a:lnTo>
                  <a:pt x="118" y="452"/>
                </a:lnTo>
                <a:lnTo>
                  <a:pt x="132" y="438"/>
                </a:lnTo>
                <a:lnTo>
                  <a:pt x="138" y="426"/>
                </a:lnTo>
                <a:lnTo>
                  <a:pt x="144" y="415"/>
                </a:lnTo>
                <a:lnTo>
                  <a:pt x="144" y="397"/>
                </a:lnTo>
                <a:lnTo>
                  <a:pt x="144" y="379"/>
                </a:lnTo>
                <a:lnTo>
                  <a:pt x="138" y="367"/>
                </a:lnTo>
                <a:lnTo>
                  <a:pt x="132" y="355"/>
                </a:lnTo>
                <a:lnTo>
                  <a:pt x="118" y="340"/>
                </a:lnTo>
                <a:lnTo>
                  <a:pt x="104" y="330"/>
                </a:lnTo>
                <a:lnTo>
                  <a:pt x="90" y="326"/>
                </a:lnTo>
                <a:lnTo>
                  <a:pt x="79" y="326"/>
                </a:lnTo>
                <a:lnTo>
                  <a:pt x="65" y="326"/>
                </a:lnTo>
                <a:lnTo>
                  <a:pt x="51" y="330"/>
                </a:lnTo>
                <a:lnTo>
                  <a:pt x="33" y="342"/>
                </a:lnTo>
                <a:lnTo>
                  <a:pt x="25" y="344"/>
                </a:lnTo>
                <a:lnTo>
                  <a:pt x="12" y="338"/>
                </a:lnTo>
                <a:lnTo>
                  <a:pt x="0" y="328"/>
                </a:lnTo>
                <a:lnTo>
                  <a:pt x="0" y="142"/>
                </a:lnTo>
                <a:lnTo>
                  <a:pt x="183" y="142"/>
                </a:lnTo>
                <a:lnTo>
                  <a:pt x="181" y="144"/>
                </a:lnTo>
                <a:lnTo>
                  <a:pt x="195" y="130"/>
                </a:lnTo>
                <a:lnTo>
                  <a:pt x="199" y="116"/>
                </a:lnTo>
                <a:lnTo>
                  <a:pt x="199" y="111"/>
                </a:lnTo>
                <a:lnTo>
                  <a:pt x="187" y="91"/>
                </a:lnTo>
                <a:lnTo>
                  <a:pt x="181" y="79"/>
                </a:lnTo>
                <a:lnTo>
                  <a:pt x="181" y="65"/>
                </a:lnTo>
                <a:lnTo>
                  <a:pt x="183" y="51"/>
                </a:lnTo>
                <a:lnTo>
                  <a:pt x="187" y="38"/>
                </a:lnTo>
                <a:lnTo>
                  <a:pt x="197" y="24"/>
                </a:lnTo>
                <a:lnTo>
                  <a:pt x="211" y="10"/>
                </a:lnTo>
                <a:lnTo>
                  <a:pt x="222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4" y="4"/>
                </a:lnTo>
                <a:lnTo>
                  <a:pt x="295" y="10"/>
                </a:lnTo>
                <a:lnTo>
                  <a:pt x="309" y="24"/>
                </a:lnTo>
                <a:lnTo>
                  <a:pt x="317" y="38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1"/>
                </a:lnTo>
                <a:lnTo>
                  <a:pt x="307" y="111"/>
                </a:lnTo>
                <a:lnTo>
                  <a:pt x="305" y="116"/>
                </a:lnTo>
                <a:lnTo>
                  <a:pt x="311" y="130"/>
                </a:lnTo>
                <a:lnTo>
                  <a:pt x="323" y="144"/>
                </a:lnTo>
                <a:lnTo>
                  <a:pt x="327" y="14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AD9E4C6-A1E1-7941-B034-282958E96DC0}"/>
              </a:ext>
            </a:extLst>
          </p:cNvPr>
          <p:cNvSpPr>
            <a:spLocks/>
          </p:cNvSpPr>
          <p:nvPr/>
        </p:nvSpPr>
        <p:spPr bwMode="gray">
          <a:xfrm>
            <a:off x="8569357" y="2465188"/>
            <a:ext cx="1706875" cy="1366409"/>
          </a:xfrm>
          <a:custGeom>
            <a:avLst/>
            <a:gdLst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0 w 10000"/>
              <a:gd name="connsiteY30" fmla="*/ 2853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70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14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98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56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7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000" h="10017">
                <a:moveTo>
                  <a:pt x="7788" y="4947"/>
                </a:moveTo>
                <a:lnTo>
                  <a:pt x="8003" y="4792"/>
                </a:lnTo>
                <a:lnTo>
                  <a:pt x="8172" y="4730"/>
                </a:lnTo>
                <a:lnTo>
                  <a:pt x="8295" y="4730"/>
                </a:lnTo>
                <a:lnTo>
                  <a:pt x="8602" y="4916"/>
                </a:lnTo>
                <a:lnTo>
                  <a:pt x="8786" y="5009"/>
                </a:lnTo>
                <a:lnTo>
                  <a:pt x="9002" y="5009"/>
                </a:lnTo>
                <a:lnTo>
                  <a:pt x="9171" y="4978"/>
                </a:lnTo>
                <a:lnTo>
                  <a:pt x="9386" y="4916"/>
                </a:lnTo>
                <a:lnTo>
                  <a:pt x="9631" y="4792"/>
                </a:lnTo>
                <a:lnTo>
                  <a:pt x="9816" y="4544"/>
                </a:lnTo>
                <a:lnTo>
                  <a:pt x="9939" y="4358"/>
                </a:lnTo>
                <a:cubicBezTo>
                  <a:pt x="9959" y="4296"/>
                  <a:pt x="9980" y="4234"/>
                  <a:pt x="10000" y="4172"/>
                </a:cubicBezTo>
                <a:lnTo>
                  <a:pt x="10000" y="3908"/>
                </a:lnTo>
                <a:lnTo>
                  <a:pt x="10000" y="3629"/>
                </a:lnTo>
                <a:cubicBezTo>
                  <a:pt x="9980" y="3567"/>
                  <a:pt x="9959" y="3505"/>
                  <a:pt x="9939" y="3443"/>
                </a:cubicBezTo>
                <a:lnTo>
                  <a:pt x="9816" y="3226"/>
                </a:lnTo>
                <a:cubicBezTo>
                  <a:pt x="9754" y="3154"/>
                  <a:pt x="9693" y="3081"/>
                  <a:pt x="9631" y="3009"/>
                </a:cubicBezTo>
                <a:lnTo>
                  <a:pt x="9386" y="2901"/>
                </a:lnTo>
                <a:lnTo>
                  <a:pt x="9171" y="2808"/>
                </a:lnTo>
                <a:lnTo>
                  <a:pt x="9002" y="2808"/>
                </a:lnTo>
                <a:lnTo>
                  <a:pt x="8786" y="2808"/>
                </a:lnTo>
                <a:lnTo>
                  <a:pt x="8602" y="2901"/>
                </a:lnTo>
                <a:lnTo>
                  <a:pt x="8295" y="3071"/>
                </a:lnTo>
                <a:lnTo>
                  <a:pt x="8172" y="3071"/>
                </a:lnTo>
                <a:lnTo>
                  <a:pt x="8003" y="3009"/>
                </a:lnTo>
                <a:lnTo>
                  <a:pt x="7788" y="2808"/>
                </a:lnTo>
                <a:lnTo>
                  <a:pt x="7788" y="2746"/>
                </a:lnTo>
                <a:lnTo>
                  <a:pt x="7788" y="17"/>
                </a:lnTo>
                <a:lnTo>
                  <a:pt x="70" y="0"/>
                </a:lnTo>
                <a:cubicBezTo>
                  <a:pt x="51" y="945"/>
                  <a:pt x="89" y="1908"/>
                  <a:pt x="70" y="2853"/>
                </a:cubicBezTo>
                <a:lnTo>
                  <a:pt x="215" y="3009"/>
                </a:lnTo>
                <a:lnTo>
                  <a:pt x="430" y="3071"/>
                </a:lnTo>
                <a:lnTo>
                  <a:pt x="522" y="3071"/>
                </a:lnTo>
                <a:lnTo>
                  <a:pt x="829" y="2901"/>
                </a:lnTo>
                <a:lnTo>
                  <a:pt x="1029" y="2808"/>
                </a:lnTo>
                <a:lnTo>
                  <a:pt x="1214" y="2808"/>
                </a:lnTo>
                <a:lnTo>
                  <a:pt x="1429" y="2808"/>
                </a:lnTo>
                <a:lnTo>
                  <a:pt x="1644" y="2901"/>
                </a:lnTo>
                <a:lnTo>
                  <a:pt x="1859" y="3009"/>
                </a:lnTo>
                <a:lnTo>
                  <a:pt x="2058" y="3226"/>
                </a:lnTo>
                <a:cubicBezTo>
                  <a:pt x="2089" y="3298"/>
                  <a:pt x="2120" y="3371"/>
                  <a:pt x="2151" y="3443"/>
                </a:cubicBezTo>
                <a:cubicBezTo>
                  <a:pt x="2182" y="3505"/>
                  <a:pt x="2212" y="3567"/>
                  <a:pt x="2243" y="3629"/>
                </a:cubicBezTo>
                <a:lnTo>
                  <a:pt x="2243" y="3908"/>
                </a:lnTo>
                <a:lnTo>
                  <a:pt x="2243" y="4172"/>
                </a:lnTo>
                <a:cubicBezTo>
                  <a:pt x="2212" y="4234"/>
                  <a:pt x="2182" y="4296"/>
                  <a:pt x="2151" y="4358"/>
                </a:cubicBezTo>
                <a:lnTo>
                  <a:pt x="2058" y="4544"/>
                </a:lnTo>
                <a:cubicBezTo>
                  <a:pt x="1992" y="4627"/>
                  <a:pt x="1925" y="4709"/>
                  <a:pt x="1859" y="4792"/>
                </a:cubicBezTo>
                <a:lnTo>
                  <a:pt x="1644" y="4916"/>
                </a:lnTo>
                <a:lnTo>
                  <a:pt x="1429" y="4978"/>
                </a:lnTo>
                <a:lnTo>
                  <a:pt x="1214" y="5009"/>
                </a:lnTo>
                <a:lnTo>
                  <a:pt x="1029" y="5009"/>
                </a:lnTo>
                <a:lnTo>
                  <a:pt x="829" y="4916"/>
                </a:lnTo>
                <a:lnTo>
                  <a:pt x="522" y="4730"/>
                </a:lnTo>
                <a:lnTo>
                  <a:pt x="430" y="4730"/>
                </a:lnTo>
                <a:lnTo>
                  <a:pt x="215" y="4792"/>
                </a:lnTo>
                <a:lnTo>
                  <a:pt x="0" y="4947"/>
                </a:lnTo>
                <a:lnTo>
                  <a:pt x="0" y="7815"/>
                </a:lnTo>
                <a:lnTo>
                  <a:pt x="2734" y="7815"/>
                </a:lnTo>
                <a:lnTo>
                  <a:pt x="2796" y="7815"/>
                </a:lnTo>
                <a:lnTo>
                  <a:pt x="2995" y="8001"/>
                </a:lnTo>
                <a:cubicBezTo>
                  <a:pt x="3016" y="8063"/>
                  <a:pt x="3036" y="8126"/>
                  <a:pt x="3057" y="8188"/>
                </a:cubicBezTo>
                <a:lnTo>
                  <a:pt x="3057" y="8312"/>
                </a:lnTo>
                <a:lnTo>
                  <a:pt x="2888" y="8622"/>
                </a:lnTo>
                <a:cubicBezTo>
                  <a:pt x="2857" y="8684"/>
                  <a:pt x="2827" y="8746"/>
                  <a:pt x="2796" y="8808"/>
                </a:cubicBezTo>
                <a:lnTo>
                  <a:pt x="2796" y="9009"/>
                </a:lnTo>
                <a:cubicBezTo>
                  <a:pt x="2806" y="9081"/>
                  <a:pt x="2816" y="9154"/>
                  <a:pt x="2826" y="9226"/>
                </a:cubicBezTo>
                <a:cubicBezTo>
                  <a:pt x="2847" y="9288"/>
                  <a:pt x="2867" y="9350"/>
                  <a:pt x="2888" y="9412"/>
                </a:cubicBezTo>
                <a:lnTo>
                  <a:pt x="3026" y="9660"/>
                </a:lnTo>
                <a:lnTo>
                  <a:pt x="3241" y="9846"/>
                </a:lnTo>
                <a:lnTo>
                  <a:pt x="3425" y="9970"/>
                </a:lnTo>
                <a:lnTo>
                  <a:pt x="3610" y="10017"/>
                </a:lnTo>
                <a:lnTo>
                  <a:pt x="3886" y="10017"/>
                </a:lnTo>
                <a:lnTo>
                  <a:pt x="4147" y="10017"/>
                </a:lnTo>
                <a:lnTo>
                  <a:pt x="4363" y="9970"/>
                </a:lnTo>
                <a:lnTo>
                  <a:pt x="4547" y="9846"/>
                </a:lnTo>
                <a:lnTo>
                  <a:pt x="4762" y="9660"/>
                </a:lnTo>
                <a:lnTo>
                  <a:pt x="4885" y="9412"/>
                </a:lnTo>
                <a:cubicBezTo>
                  <a:pt x="4916" y="9350"/>
                  <a:pt x="4946" y="9288"/>
                  <a:pt x="4977" y="9226"/>
                </a:cubicBezTo>
                <a:lnTo>
                  <a:pt x="4977" y="9009"/>
                </a:lnTo>
                <a:lnTo>
                  <a:pt x="4977" y="8808"/>
                </a:lnTo>
                <a:cubicBezTo>
                  <a:pt x="4946" y="8746"/>
                  <a:pt x="4916" y="8684"/>
                  <a:pt x="4885" y="8622"/>
                </a:cubicBezTo>
                <a:lnTo>
                  <a:pt x="4731" y="8312"/>
                </a:lnTo>
                <a:cubicBezTo>
                  <a:pt x="4721" y="8271"/>
                  <a:pt x="4710" y="8229"/>
                  <a:pt x="4700" y="8188"/>
                </a:cubicBezTo>
                <a:cubicBezTo>
                  <a:pt x="4721" y="8126"/>
                  <a:pt x="4741" y="8063"/>
                  <a:pt x="4762" y="8001"/>
                </a:cubicBezTo>
                <a:lnTo>
                  <a:pt x="4946" y="7815"/>
                </a:lnTo>
                <a:lnTo>
                  <a:pt x="7788" y="7815"/>
                </a:lnTo>
                <a:lnTo>
                  <a:pt x="7788" y="5102"/>
                </a:lnTo>
                <a:lnTo>
                  <a:pt x="7788" y="4947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F89326E-04A9-7341-B70A-2C92F697269B}"/>
              </a:ext>
            </a:extLst>
          </p:cNvPr>
          <p:cNvSpPr>
            <a:spLocks/>
          </p:cNvSpPr>
          <p:nvPr/>
        </p:nvSpPr>
        <p:spPr bwMode="gray">
          <a:xfrm>
            <a:off x="9898751" y="2467507"/>
            <a:ext cx="1316263" cy="1065202"/>
          </a:xfrm>
          <a:custGeom>
            <a:avLst/>
            <a:gdLst/>
            <a:ahLst/>
            <a:cxnLst>
              <a:cxn ang="0">
                <a:pos x="327" y="503"/>
              </a:cxn>
              <a:cxn ang="0">
                <a:pos x="502" y="503"/>
              </a:cxn>
              <a:cxn ang="0">
                <a:pos x="502" y="0"/>
              </a:cxn>
              <a:cxn ang="0">
                <a:pos x="0" y="0"/>
              </a:cxn>
              <a:cxn ang="0">
                <a:pos x="0" y="184"/>
              </a:cxn>
              <a:cxn ang="0">
                <a:pos x="12" y="193"/>
              </a:cxn>
              <a:cxn ang="0">
                <a:pos x="25" y="197"/>
              </a:cxn>
              <a:cxn ang="0">
                <a:pos x="31" y="197"/>
              </a:cxn>
              <a:cxn ang="0">
                <a:pos x="51" y="186"/>
              </a:cxn>
              <a:cxn ang="0">
                <a:pos x="65" y="180"/>
              </a:cxn>
              <a:cxn ang="0">
                <a:pos x="79" y="180"/>
              </a:cxn>
              <a:cxn ang="0">
                <a:pos x="90" y="180"/>
              </a:cxn>
              <a:cxn ang="0">
                <a:pos x="104" y="186"/>
              </a:cxn>
              <a:cxn ang="0">
                <a:pos x="118" y="193"/>
              </a:cxn>
              <a:cxn ang="0">
                <a:pos x="132" y="207"/>
              </a:cxn>
              <a:cxn ang="0">
                <a:pos x="138" y="221"/>
              </a:cxn>
              <a:cxn ang="0">
                <a:pos x="144" y="233"/>
              </a:cxn>
              <a:cxn ang="0">
                <a:pos x="144" y="251"/>
              </a:cxn>
              <a:cxn ang="0">
                <a:pos x="144" y="268"/>
              </a:cxn>
              <a:cxn ang="0">
                <a:pos x="138" y="280"/>
              </a:cxn>
              <a:cxn ang="0">
                <a:pos x="132" y="292"/>
              </a:cxn>
              <a:cxn ang="0">
                <a:pos x="118" y="308"/>
              </a:cxn>
              <a:cxn ang="0">
                <a:pos x="104" y="316"/>
              </a:cxn>
              <a:cxn ang="0">
                <a:pos x="90" y="320"/>
              </a:cxn>
              <a:cxn ang="0">
                <a:pos x="79" y="322"/>
              </a:cxn>
              <a:cxn ang="0">
                <a:pos x="65" y="322"/>
              </a:cxn>
              <a:cxn ang="0">
                <a:pos x="51" y="316"/>
              </a:cxn>
              <a:cxn ang="0">
                <a:pos x="33" y="304"/>
              </a:cxn>
              <a:cxn ang="0">
                <a:pos x="25" y="304"/>
              </a:cxn>
              <a:cxn ang="0">
                <a:pos x="12" y="308"/>
              </a:cxn>
              <a:cxn ang="0">
                <a:pos x="0" y="318"/>
              </a:cxn>
              <a:cxn ang="0">
                <a:pos x="0" y="503"/>
              </a:cxn>
              <a:cxn ang="0">
                <a:pos x="183" y="503"/>
              </a:cxn>
              <a:cxn ang="0">
                <a:pos x="181" y="503"/>
              </a:cxn>
              <a:cxn ang="0">
                <a:pos x="195" y="488"/>
              </a:cxn>
              <a:cxn ang="0">
                <a:pos x="199" y="476"/>
              </a:cxn>
              <a:cxn ang="0">
                <a:pos x="199" y="468"/>
              </a:cxn>
              <a:cxn ang="0">
                <a:pos x="187" y="448"/>
              </a:cxn>
              <a:cxn ang="0">
                <a:pos x="181" y="436"/>
              </a:cxn>
              <a:cxn ang="0">
                <a:pos x="181" y="422"/>
              </a:cxn>
              <a:cxn ang="0">
                <a:pos x="181" y="409"/>
              </a:cxn>
              <a:cxn ang="0">
                <a:pos x="187" y="395"/>
              </a:cxn>
              <a:cxn ang="0">
                <a:pos x="195" y="381"/>
              </a:cxn>
              <a:cxn ang="0">
                <a:pos x="209" y="367"/>
              </a:cxn>
              <a:cxn ang="0">
                <a:pos x="222" y="361"/>
              </a:cxn>
              <a:cxn ang="0">
                <a:pos x="234" y="357"/>
              </a:cxn>
              <a:cxn ang="0">
                <a:pos x="252" y="357"/>
              </a:cxn>
              <a:cxn ang="0">
                <a:pos x="270" y="357"/>
              </a:cxn>
              <a:cxn ang="0">
                <a:pos x="282" y="361"/>
              </a:cxn>
              <a:cxn ang="0">
                <a:pos x="293" y="367"/>
              </a:cxn>
              <a:cxn ang="0">
                <a:pos x="309" y="381"/>
              </a:cxn>
              <a:cxn ang="0">
                <a:pos x="317" y="395"/>
              </a:cxn>
              <a:cxn ang="0">
                <a:pos x="323" y="409"/>
              </a:cxn>
              <a:cxn ang="0">
                <a:pos x="323" y="422"/>
              </a:cxn>
              <a:cxn ang="0">
                <a:pos x="323" y="436"/>
              </a:cxn>
              <a:cxn ang="0">
                <a:pos x="317" y="448"/>
              </a:cxn>
              <a:cxn ang="0">
                <a:pos x="305" y="468"/>
              </a:cxn>
              <a:cxn ang="0">
                <a:pos x="305" y="476"/>
              </a:cxn>
              <a:cxn ang="0">
                <a:pos x="309" y="488"/>
              </a:cxn>
              <a:cxn ang="0">
                <a:pos x="323" y="501"/>
              </a:cxn>
              <a:cxn ang="0">
                <a:pos x="327" y="503"/>
              </a:cxn>
            </a:cxnLst>
            <a:rect l="0" t="0" r="r" b="b"/>
            <a:pathLst>
              <a:path w="502" h="503">
                <a:moveTo>
                  <a:pt x="327" y="503"/>
                </a:moveTo>
                <a:lnTo>
                  <a:pt x="502" y="503"/>
                </a:lnTo>
                <a:lnTo>
                  <a:pt x="502" y="0"/>
                </a:lnTo>
                <a:lnTo>
                  <a:pt x="0" y="0"/>
                </a:lnTo>
                <a:lnTo>
                  <a:pt x="0" y="184"/>
                </a:lnTo>
                <a:lnTo>
                  <a:pt x="12" y="193"/>
                </a:lnTo>
                <a:lnTo>
                  <a:pt x="25" y="197"/>
                </a:lnTo>
                <a:lnTo>
                  <a:pt x="31" y="197"/>
                </a:lnTo>
                <a:lnTo>
                  <a:pt x="51" y="186"/>
                </a:lnTo>
                <a:lnTo>
                  <a:pt x="65" y="180"/>
                </a:lnTo>
                <a:lnTo>
                  <a:pt x="79" y="180"/>
                </a:lnTo>
                <a:lnTo>
                  <a:pt x="90" y="180"/>
                </a:lnTo>
                <a:lnTo>
                  <a:pt x="104" y="186"/>
                </a:lnTo>
                <a:lnTo>
                  <a:pt x="118" y="193"/>
                </a:lnTo>
                <a:lnTo>
                  <a:pt x="132" y="207"/>
                </a:lnTo>
                <a:lnTo>
                  <a:pt x="138" y="221"/>
                </a:lnTo>
                <a:lnTo>
                  <a:pt x="144" y="233"/>
                </a:lnTo>
                <a:lnTo>
                  <a:pt x="144" y="251"/>
                </a:lnTo>
                <a:lnTo>
                  <a:pt x="144" y="268"/>
                </a:lnTo>
                <a:lnTo>
                  <a:pt x="138" y="280"/>
                </a:lnTo>
                <a:lnTo>
                  <a:pt x="132" y="292"/>
                </a:lnTo>
                <a:lnTo>
                  <a:pt x="118" y="308"/>
                </a:lnTo>
                <a:lnTo>
                  <a:pt x="104" y="316"/>
                </a:lnTo>
                <a:lnTo>
                  <a:pt x="90" y="320"/>
                </a:lnTo>
                <a:lnTo>
                  <a:pt x="79" y="322"/>
                </a:lnTo>
                <a:lnTo>
                  <a:pt x="65" y="322"/>
                </a:lnTo>
                <a:lnTo>
                  <a:pt x="51" y="316"/>
                </a:lnTo>
                <a:lnTo>
                  <a:pt x="33" y="304"/>
                </a:lnTo>
                <a:lnTo>
                  <a:pt x="25" y="304"/>
                </a:lnTo>
                <a:lnTo>
                  <a:pt x="12" y="308"/>
                </a:lnTo>
                <a:lnTo>
                  <a:pt x="0" y="318"/>
                </a:lnTo>
                <a:lnTo>
                  <a:pt x="0" y="503"/>
                </a:lnTo>
                <a:lnTo>
                  <a:pt x="183" y="503"/>
                </a:lnTo>
                <a:lnTo>
                  <a:pt x="181" y="503"/>
                </a:lnTo>
                <a:lnTo>
                  <a:pt x="195" y="488"/>
                </a:lnTo>
                <a:lnTo>
                  <a:pt x="199" y="476"/>
                </a:lnTo>
                <a:lnTo>
                  <a:pt x="199" y="468"/>
                </a:lnTo>
                <a:lnTo>
                  <a:pt x="187" y="448"/>
                </a:lnTo>
                <a:lnTo>
                  <a:pt x="181" y="436"/>
                </a:lnTo>
                <a:lnTo>
                  <a:pt x="181" y="422"/>
                </a:lnTo>
                <a:lnTo>
                  <a:pt x="181" y="409"/>
                </a:lnTo>
                <a:lnTo>
                  <a:pt x="187" y="395"/>
                </a:lnTo>
                <a:lnTo>
                  <a:pt x="195" y="381"/>
                </a:lnTo>
                <a:lnTo>
                  <a:pt x="209" y="367"/>
                </a:lnTo>
                <a:lnTo>
                  <a:pt x="222" y="361"/>
                </a:lnTo>
                <a:lnTo>
                  <a:pt x="234" y="357"/>
                </a:lnTo>
                <a:lnTo>
                  <a:pt x="252" y="357"/>
                </a:lnTo>
                <a:lnTo>
                  <a:pt x="270" y="357"/>
                </a:lnTo>
                <a:lnTo>
                  <a:pt x="282" y="361"/>
                </a:lnTo>
                <a:lnTo>
                  <a:pt x="293" y="367"/>
                </a:lnTo>
                <a:lnTo>
                  <a:pt x="309" y="381"/>
                </a:lnTo>
                <a:lnTo>
                  <a:pt x="317" y="395"/>
                </a:lnTo>
                <a:lnTo>
                  <a:pt x="323" y="409"/>
                </a:lnTo>
                <a:lnTo>
                  <a:pt x="323" y="422"/>
                </a:lnTo>
                <a:lnTo>
                  <a:pt x="323" y="436"/>
                </a:lnTo>
                <a:lnTo>
                  <a:pt x="317" y="448"/>
                </a:lnTo>
                <a:lnTo>
                  <a:pt x="305" y="468"/>
                </a:lnTo>
                <a:lnTo>
                  <a:pt x="305" y="476"/>
                </a:lnTo>
                <a:lnTo>
                  <a:pt x="309" y="488"/>
                </a:lnTo>
                <a:lnTo>
                  <a:pt x="323" y="501"/>
                </a:lnTo>
                <a:lnTo>
                  <a:pt x="327" y="50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A1C0BA-2509-3F4E-99F7-187BCC349FC4}"/>
              </a:ext>
            </a:extLst>
          </p:cNvPr>
          <p:cNvSpPr>
            <a:spLocks/>
          </p:cNvSpPr>
          <p:nvPr/>
        </p:nvSpPr>
        <p:spPr bwMode="gray">
          <a:xfrm>
            <a:off x="8195159" y="3532709"/>
            <a:ext cx="1703593" cy="1061252"/>
          </a:xfrm>
          <a:custGeom>
            <a:avLst/>
            <a:gdLst/>
            <a:ahLst/>
            <a:cxnLst>
              <a:cxn ang="0">
                <a:pos x="338" y="10"/>
              </a:cxn>
              <a:cxn ang="0">
                <a:pos x="342" y="32"/>
              </a:cxn>
              <a:cxn ang="0">
                <a:pos x="325" y="64"/>
              </a:cxn>
              <a:cxn ang="0">
                <a:pos x="327" y="89"/>
              </a:cxn>
              <a:cxn ang="0">
                <a:pos x="340" y="119"/>
              </a:cxn>
              <a:cxn ang="0">
                <a:pos x="366" y="139"/>
              </a:cxn>
              <a:cxn ang="0">
                <a:pos x="396" y="142"/>
              </a:cxn>
              <a:cxn ang="0">
                <a:pos x="427" y="139"/>
              </a:cxn>
              <a:cxn ang="0">
                <a:pos x="453" y="119"/>
              </a:cxn>
              <a:cxn ang="0">
                <a:pos x="467" y="89"/>
              </a:cxn>
              <a:cxn ang="0">
                <a:pos x="467" y="64"/>
              </a:cxn>
              <a:cxn ang="0">
                <a:pos x="451" y="32"/>
              </a:cxn>
              <a:cxn ang="0">
                <a:pos x="453" y="10"/>
              </a:cxn>
              <a:cxn ang="0">
                <a:pos x="465" y="0"/>
              </a:cxn>
              <a:cxn ang="0">
                <a:pos x="650" y="178"/>
              </a:cxn>
              <a:cxn ang="0">
                <a:pos x="624" y="200"/>
              </a:cxn>
              <a:cxn ang="0">
                <a:pos x="599" y="188"/>
              </a:cxn>
              <a:cxn ang="0">
                <a:pos x="571" y="182"/>
              </a:cxn>
              <a:cxn ang="0">
                <a:pos x="545" y="188"/>
              </a:cxn>
              <a:cxn ang="0">
                <a:pos x="518" y="212"/>
              </a:cxn>
              <a:cxn ang="0">
                <a:pos x="506" y="235"/>
              </a:cxn>
              <a:cxn ang="0">
                <a:pos x="506" y="271"/>
              </a:cxn>
              <a:cxn ang="0">
                <a:pos x="518" y="296"/>
              </a:cxn>
              <a:cxn ang="0">
                <a:pos x="545" y="318"/>
              </a:cxn>
              <a:cxn ang="0">
                <a:pos x="571" y="324"/>
              </a:cxn>
              <a:cxn ang="0">
                <a:pos x="599" y="318"/>
              </a:cxn>
              <a:cxn ang="0">
                <a:pos x="624" y="306"/>
              </a:cxn>
              <a:cxn ang="0">
                <a:pos x="650" y="322"/>
              </a:cxn>
              <a:cxn ang="0">
                <a:pos x="465" y="500"/>
              </a:cxn>
              <a:cxn ang="0">
                <a:pos x="453" y="488"/>
              </a:cxn>
              <a:cxn ang="0">
                <a:pos x="449" y="468"/>
              </a:cxn>
              <a:cxn ang="0">
                <a:pos x="467" y="437"/>
              </a:cxn>
              <a:cxn ang="0">
                <a:pos x="467" y="409"/>
              </a:cxn>
              <a:cxn ang="0">
                <a:pos x="453" y="381"/>
              </a:cxn>
              <a:cxn ang="0">
                <a:pos x="425" y="362"/>
              </a:cxn>
              <a:cxn ang="0">
                <a:pos x="396" y="358"/>
              </a:cxn>
              <a:cxn ang="0">
                <a:pos x="366" y="362"/>
              </a:cxn>
              <a:cxn ang="0">
                <a:pos x="338" y="381"/>
              </a:cxn>
              <a:cxn ang="0">
                <a:pos x="325" y="409"/>
              </a:cxn>
              <a:cxn ang="0">
                <a:pos x="325" y="437"/>
              </a:cxn>
              <a:cxn ang="0">
                <a:pos x="342" y="468"/>
              </a:cxn>
              <a:cxn ang="0">
                <a:pos x="338" y="488"/>
              </a:cxn>
              <a:cxn ang="0">
                <a:pos x="143" y="500"/>
              </a:cxn>
              <a:cxn ang="0">
                <a:pos x="143" y="324"/>
              </a:cxn>
              <a:cxn ang="0">
                <a:pos x="118" y="308"/>
              </a:cxn>
              <a:cxn ang="0">
                <a:pos x="92" y="320"/>
              </a:cxn>
              <a:cxn ang="0">
                <a:pos x="65" y="326"/>
              </a:cxn>
              <a:cxn ang="0">
                <a:pos x="39" y="320"/>
              </a:cxn>
              <a:cxn ang="0">
                <a:pos x="11" y="296"/>
              </a:cxn>
              <a:cxn ang="0">
                <a:pos x="0" y="273"/>
              </a:cxn>
              <a:cxn ang="0">
                <a:pos x="0" y="237"/>
              </a:cxn>
              <a:cxn ang="0">
                <a:pos x="11" y="212"/>
              </a:cxn>
              <a:cxn ang="0">
                <a:pos x="39" y="188"/>
              </a:cxn>
              <a:cxn ang="0">
                <a:pos x="65" y="184"/>
              </a:cxn>
              <a:cxn ang="0">
                <a:pos x="92" y="188"/>
              </a:cxn>
              <a:cxn ang="0">
                <a:pos x="118" y="200"/>
              </a:cxn>
              <a:cxn ang="0">
                <a:pos x="143" y="188"/>
              </a:cxn>
              <a:cxn ang="0">
                <a:pos x="321" y="0"/>
              </a:cxn>
            </a:cxnLst>
            <a:rect l="0" t="0" r="r" b="b"/>
            <a:pathLst>
              <a:path w="650" h="502">
                <a:moveTo>
                  <a:pt x="327" y="0"/>
                </a:moveTo>
                <a:lnTo>
                  <a:pt x="338" y="10"/>
                </a:lnTo>
                <a:lnTo>
                  <a:pt x="342" y="24"/>
                </a:lnTo>
                <a:lnTo>
                  <a:pt x="342" y="32"/>
                </a:lnTo>
                <a:lnTo>
                  <a:pt x="331" y="52"/>
                </a:lnTo>
                <a:lnTo>
                  <a:pt x="325" y="64"/>
                </a:lnTo>
                <a:lnTo>
                  <a:pt x="325" y="77"/>
                </a:lnTo>
                <a:lnTo>
                  <a:pt x="327" y="89"/>
                </a:lnTo>
                <a:lnTo>
                  <a:pt x="331" y="103"/>
                </a:lnTo>
                <a:lnTo>
                  <a:pt x="340" y="119"/>
                </a:lnTo>
                <a:lnTo>
                  <a:pt x="354" y="131"/>
                </a:lnTo>
                <a:lnTo>
                  <a:pt x="366" y="139"/>
                </a:lnTo>
                <a:lnTo>
                  <a:pt x="378" y="142"/>
                </a:lnTo>
                <a:lnTo>
                  <a:pt x="396" y="142"/>
                </a:lnTo>
                <a:lnTo>
                  <a:pt x="413" y="142"/>
                </a:lnTo>
                <a:lnTo>
                  <a:pt x="427" y="139"/>
                </a:lnTo>
                <a:lnTo>
                  <a:pt x="439" y="131"/>
                </a:lnTo>
                <a:lnTo>
                  <a:pt x="453" y="119"/>
                </a:lnTo>
                <a:lnTo>
                  <a:pt x="461" y="103"/>
                </a:lnTo>
                <a:lnTo>
                  <a:pt x="467" y="89"/>
                </a:lnTo>
                <a:lnTo>
                  <a:pt x="467" y="77"/>
                </a:lnTo>
                <a:lnTo>
                  <a:pt x="467" y="64"/>
                </a:lnTo>
                <a:lnTo>
                  <a:pt x="461" y="52"/>
                </a:lnTo>
                <a:lnTo>
                  <a:pt x="451" y="32"/>
                </a:lnTo>
                <a:lnTo>
                  <a:pt x="449" y="24"/>
                </a:lnTo>
                <a:lnTo>
                  <a:pt x="453" y="10"/>
                </a:lnTo>
                <a:lnTo>
                  <a:pt x="469" y="0"/>
                </a:lnTo>
                <a:lnTo>
                  <a:pt x="465" y="0"/>
                </a:lnTo>
                <a:lnTo>
                  <a:pt x="650" y="0"/>
                </a:lnTo>
                <a:lnTo>
                  <a:pt x="650" y="178"/>
                </a:lnTo>
                <a:lnTo>
                  <a:pt x="638" y="196"/>
                </a:lnTo>
                <a:lnTo>
                  <a:pt x="624" y="200"/>
                </a:lnTo>
                <a:lnTo>
                  <a:pt x="616" y="200"/>
                </a:lnTo>
                <a:lnTo>
                  <a:pt x="599" y="188"/>
                </a:lnTo>
                <a:lnTo>
                  <a:pt x="585" y="182"/>
                </a:lnTo>
                <a:lnTo>
                  <a:pt x="571" y="182"/>
                </a:lnTo>
                <a:lnTo>
                  <a:pt x="559" y="184"/>
                </a:lnTo>
                <a:lnTo>
                  <a:pt x="545" y="188"/>
                </a:lnTo>
                <a:lnTo>
                  <a:pt x="530" y="198"/>
                </a:lnTo>
                <a:lnTo>
                  <a:pt x="518" y="212"/>
                </a:lnTo>
                <a:lnTo>
                  <a:pt x="510" y="223"/>
                </a:lnTo>
                <a:lnTo>
                  <a:pt x="506" y="235"/>
                </a:lnTo>
                <a:lnTo>
                  <a:pt x="506" y="253"/>
                </a:lnTo>
                <a:lnTo>
                  <a:pt x="506" y="271"/>
                </a:lnTo>
                <a:lnTo>
                  <a:pt x="510" y="283"/>
                </a:lnTo>
                <a:lnTo>
                  <a:pt x="518" y="296"/>
                </a:lnTo>
                <a:lnTo>
                  <a:pt x="530" y="310"/>
                </a:lnTo>
                <a:lnTo>
                  <a:pt x="545" y="318"/>
                </a:lnTo>
                <a:lnTo>
                  <a:pt x="559" y="324"/>
                </a:lnTo>
                <a:lnTo>
                  <a:pt x="571" y="324"/>
                </a:lnTo>
                <a:lnTo>
                  <a:pt x="585" y="324"/>
                </a:lnTo>
                <a:lnTo>
                  <a:pt x="599" y="318"/>
                </a:lnTo>
                <a:lnTo>
                  <a:pt x="616" y="306"/>
                </a:lnTo>
                <a:lnTo>
                  <a:pt x="624" y="306"/>
                </a:lnTo>
                <a:lnTo>
                  <a:pt x="636" y="314"/>
                </a:lnTo>
                <a:lnTo>
                  <a:pt x="650" y="322"/>
                </a:lnTo>
                <a:lnTo>
                  <a:pt x="650" y="500"/>
                </a:lnTo>
                <a:lnTo>
                  <a:pt x="465" y="500"/>
                </a:lnTo>
                <a:lnTo>
                  <a:pt x="467" y="502"/>
                </a:lnTo>
                <a:lnTo>
                  <a:pt x="453" y="488"/>
                </a:lnTo>
                <a:lnTo>
                  <a:pt x="449" y="476"/>
                </a:lnTo>
                <a:lnTo>
                  <a:pt x="449" y="468"/>
                </a:lnTo>
                <a:lnTo>
                  <a:pt x="461" y="450"/>
                </a:lnTo>
                <a:lnTo>
                  <a:pt x="467" y="437"/>
                </a:lnTo>
                <a:lnTo>
                  <a:pt x="467" y="423"/>
                </a:lnTo>
                <a:lnTo>
                  <a:pt x="467" y="409"/>
                </a:lnTo>
                <a:lnTo>
                  <a:pt x="461" y="397"/>
                </a:lnTo>
                <a:lnTo>
                  <a:pt x="453" y="381"/>
                </a:lnTo>
                <a:lnTo>
                  <a:pt x="439" y="369"/>
                </a:lnTo>
                <a:lnTo>
                  <a:pt x="425" y="362"/>
                </a:lnTo>
                <a:lnTo>
                  <a:pt x="413" y="358"/>
                </a:lnTo>
                <a:lnTo>
                  <a:pt x="396" y="358"/>
                </a:lnTo>
                <a:lnTo>
                  <a:pt x="378" y="358"/>
                </a:lnTo>
                <a:lnTo>
                  <a:pt x="366" y="362"/>
                </a:lnTo>
                <a:lnTo>
                  <a:pt x="352" y="369"/>
                </a:lnTo>
                <a:lnTo>
                  <a:pt x="338" y="381"/>
                </a:lnTo>
                <a:lnTo>
                  <a:pt x="331" y="397"/>
                </a:lnTo>
                <a:lnTo>
                  <a:pt x="325" y="409"/>
                </a:lnTo>
                <a:lnTo>
                  <a:pt x="325" y="423"/>
                </a:lnTo>
                <a:lnTo>
                  <a:pt x="325" y="437"/>
                </a:lnTo>
                <a:lnTo>
                  <a:pt x="331" y="450"/>
                </a:lnTo>
                <a:lnTo>
                  <a:pt x="342" y="468"/>
                </a:lnTo>
                <a:lnTo>
                  <a:pt x="342" y="476"/>
                </a:lnTo>
                <a:lnTo>
                  <a:pt x="338" y="488"/>
                </a:lnTo>
                <a:lnTo>
                  <a:pt x="327" y="500"/>
                </a:lnTo>
                <a:lnTo>
                  <a:pt x="143" y="500"/>
                </a:lnTo>
                <a:lnTo>
                  <a:pt x="143" y="330"/>
                </a:lnTo>
                <a:lnTo>
                  <a:pt x="143" y="324"/>
                </a:lnTo>
                <a:lnTo>
                  <a:pt x="132" y="312"/>
                </a:lnTo>
                <a:lnTo>
                  <a:pt x="118" y="308"/>
                </a:lnTo>
                <a:lnTo>
                  <a:pt x="110" y="308"/>
                </a:lnTo>
                <a:lnTo>
                  <a:pt x="92" y="320"/>
                </a:lnTo>
                <a:lnTo>
                  <a:pt x="78" y="326"/>
                </a:lnTo>
                <a:lnTo>
                  <a:pt x="65" y="326"/>
                </a:lnTo>
                <a:lnTo>
                  <a:pt x="53" y="324"/>
                </a:lnTo>
                <a:lnTo>
                  <a:pt x="39" y="320"/>
                </a:lnTo>
                <a:lnTo>
                  <a:pt x="23" y="310"/>
                </a:lnTo>
                <a:lnTo>
                  <a:pt x="11" y="296"/>
                </a:lnTo>
                <a:lnTo>
                  <a:pt x="3" y="285"/>
                </a:lnTo>
                <a:lnTo>
                  <a:pt x="0" y="273"/>
                </a:lnTo>
                <a:lnTo>
                  <a:pt x="0" y="253"/>
                </a:lnTo>
                <a:lnTo>
                  <a:pt x="0" y="237"/>
                </a:lnTo>
                <a:lnTo>
                  <a:pt x="3" y="223"/>
                </a:lnTo>
                <a:lnTo>
                  <a:pt x="11" y="212"/>
                </a:lnTo>
                <a:lnTo>
                  <a:pt x="23" y="198"/>
                </a:lnTo>
                <a:lnTo>
                  <a:pt x="39" y="188"/>
                </a:lnTo>
                <a:lnTo>
                  <a:pt x="53" y="184"/>
                </a:lnTo>
                <a:lnTo>
                  <a:pt x="65" y="184"/>
                </a:lnTo>
                <a:lnTo>
                  <a:pt x="78" y="184"/>
                </a:lnTo>
                <a:lnTo>
                  <a:pt x="92" y="188"/>
                </a:lnTo>
                <a:lnTo>
                  <a:pt x="110" y="200"/>
                </a:lnTo>
                <a:lnTo>
                  <a:pt x="118" y="200"/>
                </a:lnTo>
                <a:lnTo>
                  <a:pt x="132" y="196"/>
                </a:lnTo>
                <a:lnTo>
                  <a:pt x="143" y="188"/>
                </a:lnTo>
                <a:lnTo>
                  <a:pt x="143" y="0"/>
                </a:lnTo>
                <a:lnTo>
                  <a:pt x="321" y="0"/>
                </a:lnTo>
                <a:lnTo>
                  <a:pt x="327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177F316-7B2E-234D-B4A9-EE2183316484}"/>
              </a:ext>
            </a:extLst>
          </p:cNvPr>
          <p:cNvSpPr>
            <a:spLocks/>
          </p:cNvSpPr>
          <p:nvPr/>
        </p:nvSpPr>
        <p:spPr bwMode="gray">
          <a:xfrm>
            <a:off x="9521268" y="3221970"/>
            <a:ext cx="1693745" cy="1366724"/>
          </a:xfrm>
          <a:custGeom>
            <a:avLst/>
            <a:gdLst/>
            <a:ahLst/>
            <a:cxnLst>
              <a:cxn ang="0">
                <a:pos x="453" y="634"/>
              </a:cxn>
              <a:cxn ang="0">
                <a:pos x="449" y="614"/>
              </a:cxn>
              <a:cxn ang="0">
                <a:pos x="467" y="581"/>
              </a:cxn>
              <a:cxn ang="0">
                <a:pos x="467" y="555"/>
              </a:cxn>
              <a:cxn ang="0">
                <a:pos x="453" y="527"/>
              </a:cxn>
              <a:cxn ang="0">
                <a:pos x="426" y="508"/>
              </a:cxn>
              <a:cxn ang="0">
                <a:pos x="396" y="502"/>
              </a:cxn>
              <a:cxn ang="0">
                <a:pos x="366" y="508"/>
              </a:cxn>
              <a:cxn ang="0">
                <a:pos x="341" y="527"/>
              </a:cxn>
              <a:cxn ang="0">
                <a:pos x="327" y="555"/>
              </a:cxn>
              <a:cxn ang="0">
                <a:pos x="325" y="581"/>
              </a:cxn>
              <a:cxn ang="0">
                <a:pos x="343" y="614"/>
              </a:cxn>
              <a:cxn ang="0">
                <a:pos x="339" y="634"/>
              </a:cxn>
              <a:cxn ang="0">
                <a:pos x="144" y="646"/>
              </a:cxn>
              <a:cxn ang="0">
                <a:pos x="144" y="470"/>
              </a:cxn>
              <a:cxn ang="0">
                <a:pos x="118" y="452"/>
              </a:cxn>
              <a:cxn ang="0">
                <a:pos x="91" y="464"/>
              </a:cxn>
              <a:cxn ang="0">
                <a:pos x="65" y="470"/>
              </a:cxn>
              <a:cxn ang="0">
                <a:pos x="39" y="464"/>
              </a:cxn>
              <a:cxn ang="0">
                <a:pos x="12" y="442"/>
              </a:cxn>
              <a:cxn ang="0">
                <a:pos x="0" y="417"/>
              </a:cxn>
              <a:cxn ang="0">
                <a:pos x="0" y="381"/>
              </a:cxn>
              <a:cxn ang="0">
                <a:pos x="12" y="358"/>
              </a:cxn>
              <a:cxn ang="0">
                <a:pos x="39" y="334"/>
              </a:cxn>
              <a:cxn ang="0">
                <a:pos x="65" y="328"/>
              </a:cxn>
              <a:cxn ang="0">
                <a:pos x="91" y="334"/>
              </a:cxn>
              <a:cxn ang="0">
                <a:pos x="118" y="346"/>
              </a:cxn>
              <a:cxn ang="0">
                <a:pos x="144" y="328"/>
              </a:cxn>
              <a:cxn ang="0">
                <a:pos x="144" y="146"/>
              </a:cxn>
              <a:cxn ang="0">
                <a:pos x="339" y="131"/>
              </a:cxn>
              <a:cxn ang="0">
                <a:pos x="343" y="111"/>
              </a:cxn>
              <a:cxn ang="0">
                <a:pos x="325" y="79"/>
              </a:cxn>
              <a:cxn ang="0">
                <a:pos x="325" y="52"/>
              </a:cxn>
              <a:cxn ang="0">
                <a:pos x="339" y="24"/>
              </a:cxn>
              <a:cxn ang="0">
                <a:pos x="366" y="4"/>
              </a:cxn>
              <a:cxn ang="0">
                <a:pos x="396" y="0"/>
              </a:cxn>
              <a:cxn ang="0">
                <a:pos x="426" y="4"/>
              </a:cxn>
              <a:cxn ang="0">
                <a:pos x="453" y="24"/>
              </a:cxn>
              <a:cxn ang="0">
                <a:pos x="467" y="52"/>
              </a:cxn>
              <a:cxn ang="0">
                <a:pos x="467" y="79"/>
              </a:cxn>
              <a:cxn ang="0">
                <a:pos x="449" y="111"/>
              </a:cxn>
              <a:cxn ang="0">
                <a:pos x="453" y="131"/>
              </a:cxn>
              <a:cxn ang="0">
                <a:pos x="646" y="146"/>
              </a:cxn>
              <a:cxn ang="0">
                <a:pos x="471" y="646"/>
              </a:cxn>
            </a:cxnLst>
            <a:rect l="0" t="0" r="r" b="b"/>
            <a:pathLst>
              <a:path w="646" h="646">
                <a:moveTo>
                  <a:pt x="471" y="646"/>
                </a:moveTo>
                <a:lnTo>
                  <a:pt x="453" y="634"/>
                </a:lnTo>
                <a:lnTo>
                  <a:pt x="449" y="620"/>
                </a:lnTo>
                <a:lnTo>
                  <a:pt x="449" y="614"/>
                </a:lnTo>
                <a:lnTo>
                  <a:pt x="461" y="594"/>
                </a:lnTo>
                <a:lnTo>
                  <a:pt x="467" y="581"/>
                </a:lnTo>
                <a:lnTo>
                  <a:pt x="467" y="569"/>
                </a:lnTo>
                <a:lnTo>
                  <a:pt x="467" y="555"/>
                </a:lnTo>
                <a:lnTo>
                  <a:pt x="461" y="543"/>
                </a:lnTo>
                <a:lnTo>
                  <a:pt x="453" y="527"/>
                </a:lnTo>
                <a:lnTo>
                  <a:pt x="439" y="514"/>
                </a:lnTo>
                <a:lnTo>
                  <a:pt x="426" y="508"/>
                </a:lnTo>
                <a:lnTo>
                  <a:pt x="414" y="502"/>
                </a:lnTo>
                <a:lnTo>
                  <a:pt x="396" y="502"/>
                </a:lnTo>
                <a:lnTo>
                  <a:pt x="378" y="502"/>
                </a:lnTo>
                <a:lnTo>
                  <a:pt x="366" y="508"/>
                </a:lnTo>
                <a:lnTo>
                  <a:pt x="355" y="514"/>
                </a:lnTo>
                <a:lnTo>
                  <a:pt x="341" y="527"/>
                </a:lnTo>
                <a:lnTo>
                  <a:pt x="331" y="543"/>
                </a:lnTo>
                <a:lnTo>
                  <a:pt x="327" y="555"/>
                </a:lnTo>
                <a:lnTo>
                  <a:pt x="325" y="569"/>
                </a:lnTo>
                <a:lnTo>
                  <a:pt x="325" y="581"/>
                </a:lnTo>
                <a:lnTo>
                  <a:pt x="331" y="594"/>
                </a:lnTo>
                <a:lnTo>
                  <a:pt x="343" y="614"/>
                </a:lnTo>
                <a:lnTo>
                  <a:pt x="343" y="620"/>
                </a:lnTo>
                <a:lnTo>
                  <a:pt x="339" y="634"/>
                </a:lnTo>
                <a:lnTo>
                  <a:pt x="327" y="646"/>
                </a:lnTo>
                <a:lnTo>
                  <a:pt x="144" y="646"/>
                </a:lnTo>
                <a:lnTo>
                  <a:pt x="144" y="468"/>
                </a:lnTo>
                <a:lnTo>
                  <a:pt x="144" y="470"/>
                </a:lnTo>
                <a:lnTo>
                  <a:pt x="132" y="456"/>
                </a:lnTo>
                <a:lnTo>
                  <a:pt x="118" y="452"/>
                </a:lnTo>
                <a:lnTo>
                  <a:pt x="110" y="452"/>
                </a:lnTo>
                <a:lnTo>
                  <a:pt x="91" y="464"/>
                </a:lnTo>
                <a:lnTo>
                  <a:pt x="79" y="470"/>
                </a:lnTo>
                <a:lnTo>
                  <a:pt x="65" y="470"/>
                </a:lnTo>
                <a:lnTo>
                  <a:pt x="53" y="470"/>
                </a:lnTo>
                <a:lnTo>
                  <a:pt x="39" y="464"/>
                </a:lnTo>
                <a:lnTo>
                  <a:pt x="24" y="456"/>
                </a:lnTo>
                <a:lnTo>
                  <a:pt x="12" y="442"/>
                </a:lnTo>
                <a:lnTo>
                  <a:pt x="4" y="429"/>
                </a:lnTo>
                <a:lnTo>
                  <a:pt x="0" y="417"/>
                </a:lnTo>
                <a:lnTo>
                  <a:pt x="0" y="399"/>
                </a:lnTo>
                <a:lnTo>
                  <a:pt x="0" y="381"/>
                </a:lnTo>
                <a:lnTo>
                  <a:pt x="4" y="369"/>
                </a:lnTo>
                <a:lnTo>
                  <a:pt x="12" y="358"/>
                </a:lnTo>
                <a:lnTo>
                  <a:pt x="24" y="344"/>
                </a:lnTo>
                <a:lnTo>
                  <a:pt x="39" y="334"/>
                </a:lnTo>
                <a:lnTo>
                  <a:pt x="53" y="330"/>
                </a:lnTo>
                <a:lnTo>
                  <a:pt x="65" y="328"/>
                </a:lnTo>
                <a:lnTo>
                  <a:pt x="79" y="328"/>
                </a:lnTo>
                <a:lnTo>
                  <a:pt x="91" y="334"/>
                </a:lnTo>
                <a:lnTo>
                  <a:pt x="110" y="346"/>
                </a:lnTo>
                <a:lnTo>
                  <a:pt x="118" y="346"/>
                </a:lnTo>
                <a:lnTo>
                  <a:pt x="132" y="342"/>
                </a:lnTo>
                <a:lnTo>
                  <a:pt x="144" y="328"/>
                </a:lnTo>
                <a:lnTo>
                  <a:pt x="144" y="324"/>
                </a:lnTo>
                <a:lnTo>
                  <a:pt x="144" y="146"/>
                </a:lnTo>
                <a:lnTo>
                  <a:pt x="327" y="146"/>
                </a:lnTo>
                <a:lnTo>
                  <a:pt x="339" y="131"/>
                </a:lnTo>
                <a:lnTo>
                  <a:pt x="343" y="119"/>
                </a:lnTo>
                <a:lnTo>
                  <a:pt x="343" y="111"/>
                </a:lnTo>
                <a:lnTo>
                  <a:pt x="331" y="91"/>
                </a:lnTo>
                <a:lnTo>
                  <a:pt x="325" y="79"/>
                </a:lnTo>
                <a:lnTo>
                  <a:pt x="325" y="65"/>
                </a:lnTo>
                <a:lnTo>
                  <a:pt x="325" y="52"/>
                </a:lnTo>
                <a:lnTo>
                  <a:pt x="331" y="38"/>
                </a:lnTo>
                <a:lnTo>
                  <a:pt x="339" y="24"/>
                </a:lnTo>
                <a:lnTo>
                  <a:pt x="353" y="12"/>
                </a:lnTo>
                <a:lnTo>
                  <a:pt x="366" y="4"/>
                </a:lnTo>
                <a:lnTo>
                  <a:pt x="378" y="0"/>
                </a:lnTo>
                <a:lnTo>
                  <a:pt x="396" y="0"/>
                </a:lnTo>
                <a:lnTo>
                  <a:pt x="414" y="0"/>
                </a:lnTo>
                <a:lnTo>
                  <a:pt x="426" y="4"/>
                </a:lnTo>
                <a:lnTo>
                  <a:pt x="437" y="12"/>
                </a:lnTo>
                <a:lnTo>
                  <a:pt x="453" y="24"/>
                </a:lnTo>
                <a:lnTo>
                  <a:pt x="461" y="38"/>
                </a:lnTo>
                <a:lnTo>
                  <a:pt x="467" y="52"/>
                </a:lnTo>
                <a:lnTo>
                  <a:pt x="467" y="65"/>
                </a:lnTo>
                <a:lnTo>
                  <a:pt x="467" y="79"/>
                </a:lnTo>
                <a:lnTo>
                  <a:pt x="461" y="91"/>
                </a:lnTo>
                <a:lnTo>
                  <a:pt x="449" y="111"/>
                </a:lnTo>
                <a:lnTo>
                  <a:pt x="449" y="119"/>
                </a:lnTo>
                <a:lnTo>
                  <a:pt x="453" y="131"/>
                </a:lnTo>
                <a:lnTo>
                  <a:pt x="465" y="146"/>
                </a:lnTo>
                <a:lnTo>
                  <a:pt x="646" y="146"/>
                </a:lnTo>
                <a:lnTo>
                  <a:pt x="646" y="646"/>
                </a:lnTo>
                <a:lnTo>
                  <a:pt x="471" y="646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F4738FC5-8F32-0D4F-8AC5-F10B4FD66A6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843443" y="2744585"/>
            <a:ext cx="920727" cy="469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271B1E69-24FC-674A-9078-FA317DE3CC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079285" y="2514909"/>
            <a:ext cx="1033971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B07D1672-AD0B-0348-8364-5A1745838A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47824" y="3585377"/>
            <a:ext cx="93317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332C6389-A6E1-334B-86C3-D241B0D4572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005430" y="3569577"/>
            <a:ext cx="110782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6" name="Text Box 31">
            <a:extLst>
              <a:ext uri="{FF2B5EF4-FFF2-40B4-BE49-F238E27FC236}">
                <a16:creationId xmlns:a16="http://schemas.microsoft.com/office/drawing/2014/main" id="{D0007018-096B-AD4C-A988-01E21BA3553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92531" y="4998339"/>
            <a:ext cx="920726" cy="2795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AE8531B-3171-154F-9D85-34F19EA463E3}"/>
              </a:ext>
            </a:extLst>
          </p:cNvPr>
          <p:cNvSpPr>
            <a:spLocks/>
          </p:cNvSpPr>
          <p:nvPr/>
        </p:nvSpPr>
        <p:spPr bwMode="gray">
          <a:xfrm rot="16200000">
            <a:off x="8554461" y="3925074"/>
            <a:ext cx="1370674" cy="2090922"/>
          </a:xfrm>
          <a:custGeom>
            <a:avLst/>
            <a:gdLst/>
            <a:ahLst/>
            <a:cxnLst>
              <a:cxn ang="0">
                <a:pos x="504" y="140"/>
              </a:cxn>
              <a:cxn ang="0">
                <a:pos x="518" y="333"/>
              </a:cxn>
              <a:cxn ang="0">
                <a:pos x="538" y="337"/>
              </a:cxn>
              <a:cxn ang="0">
                <a:pos x="571" y="321"/>
              </a:cxn>
              <a:cxn ang="0">
                <a:pos x="597" y="321"/>
              </a:cxn>
              <a:cxn ang="0">
                <a:pos x="625" y="335"/>
              </a:cxn>
              <a:cxn ang="0">
                <a:pos x="644" y="363"/>
              </a:cxn>
              <a:cxn ang="0">
                <a:pos x="648" y="392"/>
              </a:cxn>
              <a:cxn ang="0">
                <a:pos x="644" y="422"/>
              </a:cxn>
              <a:cxn ang="0">
                <a:pos x="625" y="448"/>
              </a:cxn>
              <a:cxn ang="0">
                <a:pos x="597" y="462"/>
              </a:cxn>
              <a:cxn ang="0">
                <a:pos x="571" y="464"/>
              </a:cxn>
              <a:cxn ang="0">
                <a:pos x="538" y="446"/>
              </a:cxn>
              <a:cxn ang="0">
                <a:pos x="518" y="450"/>
              </a:cxn>
              <a:cxn ang="0">
                <a:pos x="504" y="645"/>
              </a:cxn>
              <a:cxn ang="0">
                <a:pos x="323" y="647"/>
              </a:cxn>
              <a:cxn ang="0">
                <a:pos x="305" y="675"/>
              </a:cxn>
              <a:cxn ang="0">
                <a:pos x="317" y="700"/>
              </a:cxn>
              <a:cxn ang="0">
                <a:pos x="323" y="728"/>
              </a:cxn>
              <a:cxn ang="0">
                <a:pos x="317" y="754"/>
              </a:cxn>
              <a:cxn ang="0">
                <a:pos x="294" y="781"/>
              </a:cxn>
              <a:cxn ang="0">
                <a:pos x="270" y="793"/>
              </a:cxn>
              <a:cxn ang="0">
                <a:pos x="250" y="793"/>
              </a:cxn>
              <a:cxn ang="0">
                <a:pos x="221" y="787"/>
              </a:cxn>
              <a:cxn ang="0">
                <a:pos x="195" y="768"/>
              </a:cxn>
              <a:cxn ang="0">
                <a:pos x="181" y="740"/>
              </a:cxn>
              <a:cxn ang="0">
                <a:pos x="181" y="714"/>
              </a:cxn>
              <a:cxn ang="0">
                <a:pos x="199" y="681"/>
              </a:cxn>
              <a:cxn ang="0">
                <a:pos x="195" y="661"/>
              </a:cxn>
              <a:cxn ang="0">
                <a:pos x="0" y="645"/>
              </a:cxn>
              <a:cxn ang="0">
                <a:pos x="177" y="140"/>
              </a:cxn>
              <a:cxn ang="0">
                <a:pos x="195" y="130"/>
              </a:cxn>
              <a:cxn ang="0">
                <a:pos x="199" y="110"/>
              </a:cxn>
              <a:cxn ang="0">
                <a:pos x="181" y="79"/>
              </a:cxn>
              <a:cxn ang="0">
                <a:pos x="181" y="51"/>
              </a:cxn>
              <a:cxn ang="0">
                <a:pos x="195" y="23"/>
              </a:cxn>
              <a:cxn ang="0">
                <a:pos x="223" y="4"/>
              </a:cxn>
              <a:cxn ang="0">
                <a:pos x="252" y="0"/>
              </a:cxn>
              <a:cxn ang="0">
                <a:pos x="282" y="4"/>
              </a:cxn>
              <a:cxn ang="0">
                <a:pos x="307" y="23"/>
              </a:cxn>
              <a:cxn ang="0">
                <a:pos x="323" y="51"/>
              </a:cxn>
              <a:cxn ang="0">
                <a:pos x="323" y="79"/>
              </a:cxn>
              <a:cxn ang="0">
                <a:pos x="305" y="110"/>
              </a:cxn>
              <a:cxn ang="0">
                <a:pos x="309" y="130"/>
              </a:cxn>
              <a:cxn ang="0">
                <a:pos x="327" y="140"/>
              </a:cxn>
            </a:cxnLst>
            <a:rect l="0" t="0" r="r" b="b"/>
            <a:pathLst>
              <a:path w="648" h="793">
                <a:moveTo>
                  <a:pt x="327" y="140"/>
                </a:moveTo>
                <a:lnTo>
                  <a:pt x="504" y="140"/>
                </a:lnTo>
                <a:lnTo>
                  <a:pt x="504" y="325"/>
                </a:lnTo>
                <a:lnTo>
                  <a:pt x="518" y="333"/>
                </a:lnTo>
                <a:lnTo>
                  <a:pt x="532" y="339"/>
                </a:lnTo>
                <a:lnTo>
                  <a:pt x="538" y="337"/>
                </a:lnTo>
                <a:lnTo>
                  <a:pt x="558" y="327"/>
                </a:lnTo>
                <a:lnTo>
                  <a:pt x="571" y="321"/>
                </a:lnTo>
                <a:lnTo>
                  <a:pt x="583" y="321"/>
                </a:lnTo>
                <a:lnTo>
                  <a:pt x="597" y="321"/>
                </a:lnTo>
                <a:lnTo>
                  <a:pt x="611" y="327"/>
                </a:lnTo>
                <a:lnTo>
                  <a:pt x="625" y="335"/>
                </a:lnTo>
                <a:lnTo>
                  <a:pt x="638" y="349"/>
                </a:lnTo>
                <a:lnTo>
                  <a:pt x="644" y="363"/>
                </a:lnTo>
                <a:lnTo>
                  <a:pt x="648" y="375"/>
                </a:lnTo>
                <a:lnTo>
                  <a:pt x="648" y="392"/>
                </a:lnTo>
                <a:lnTo>
                  <a:pt x="648" y="410"/>
                </a:lnTo>
                <a:lnTo>
                  <a:pt x="644" y="422"/>
                </a:lnTo>
                <a:lnTo>
                  <a:pt x="638" y="434"/>
                </a:lnTo>
                <a:lnTo>
                  <a:pt x="625" y="448"/>
                </a:lnTo>
                <a:lnTo>
                  <a:pt x="611" y="458"/>
                </a:lnTo>
                <a:lnTo>
                  <a:pt x="597" y="462"/>
                </a:lnTo>
                <a:lnTo>
                  <a:pt x="583" y="464"/>
                </a:lnTo>
                <a:lnTo>
                  <a:pt x="571" y="464"/>
                </a:lnTo>
                <a:lnTo>
                  <a:pt x="558" y="458"/>
                </a:lnTo>
                <a:lnTo>
                  <a:pt x="538" y="446"/>
                </a:lnTo>
                <a:lnTo>
                  <a:pt x="532" y="446"/>
                </a:lnTo>
                <a:lnTo>
                  <a:pt x="518" y="450"/>
                </a:lnTo>
                <a:lnTo>
                  <a:pt x="504" y="460"/>
                </a:lnTo>
                <a:lnTo>
                  <a:pt x="504" y="645"/>
                </a:lnTo>
                <a:lnTo>
                  <a:pt x="321" y="645"/>
                </a:lnTo>
                <a:lnTo>
                  <a:pt x="323" y="647"/>
                </a:lnTo>
                <a:lnTo>
                  <a:pt x="309" y="661"/>
                </a:lnTo>
                <a:lnTo>
                  <a:pt x="305" y="675"/>
                </a:lnTo>
                <a:lnTo>
                  <a:pt x="305" y="683"/>
                </a:lnTo>
                <a:lnTo>
                  <a:pt x="317" y="700"/>
                </a:lnTo>
                <a:lnTo>
                  <a:pt x="323" y="714"/>
                </a:lnTo>
                <a:lnTo>
                  <a:pt x="323" y="728"/>
                </a:lnTo>
                <a:lnTo>
                  <a:pt x="321" y="740"/>
                </a:lnTo>
                <a:lnTo>
                  <a:pt x="317" y="754"/>
                </a:lnTo>
                <a:lnTo>
                  <a:pt x="307" y="768"/>
                </a:lnTo>
                <a:lnTo>
                  <a:pt x="294" y="781"/>
                </a:lnTo>
                <a:lnTo>
                  <a:pt x="282" y="787"/>
                </a:lnTo>
                <a:lnTo>
                  <a:pt x="270" y="793"/>
                </a:lnTo>
                <a:lnTo>
                  <a:pt x="252" y="793"/>
                </a:lnTo>
                <a:lnTo>
                  <a:pt x="250" y="793"/>
                </a:lnTo>
                <a:lnTo>
                  <a:pt x="234" y="793"/>
                </a:lnTo>
                <a:lnTo>
                  <a:pt x="221" y="787"/>
                </a:lnTo>
                <a:lnTo>
                  <a:pt x="209" y="781"/>
                </a:lnTo>
                <a:lnTo>
                  <a:pt x="195" y="768"/>
                </a:lnTo>
                <a:lnTo>
                  <a:pt x="185" y="754"/>
                </a:lnTo>
                <a:lnTo>
                  <a:pt x="181" y="740"/>
                </a:lnTo>
                <a:lnTo>
                  <a:pt x="179" y="728"/>
                </a:lnTo>
                <a:lnTo>
                  <a:pt x="181" y="714"/>
                </a:lnTo>
                <a:lnTo>
                  <a:pt x="185" y="700"/>
                </a:lnTo>
                <a:lnTo>
                  <a:pt x="199" y="681"/>
                </a:lnTo>
                <a:lnTo>
                  <a:pt x="199" y="675"/>
                </a:lnTo>
                <a:lnTo>
                  <a:pt x="195" y="661"/>
                </a:lnTo>
                <a:lnTo>
                  <a:pt x="183" y="645"/>
                </a:lnTo>
                <a:lnTo>
                  <a:pt x="0" y="645"/>
                </a:lnTo>
                <a:lnTo>
                  <a:pt x="0" y="140"/>
                </a:lnTo>
                <a:lnTo>
                  <a:pt x="177" y="140"/>
                </a:lnTo>
                <a:lnTo>
                  <a:pt x="181" y="142"/>
                </a:lnTo>
                <a:lnTo>
                  <a:pt x="195" y="130"/>
                </a:lnTo>
                <a:lnTo>
                  <a:pt x="199" y="118"/>
                </a:lnTo>
                <a:lnTo>
                  <a:pt x="199" y="110"/>
                </a:lnTo>
                <a:lnTo>
                  <a:pt x="185" y="90"/>
                </a:lnTo>
                <a:lnTo>
                  <a:pt x="181" y="79"/>
                </a:lnTo>
                <a:lnTo>
                  <a:pt x="181" y="65"/>
                </a:lnTo>
                <a:lnTo>
                  <a:pt x="181" y="51"/>
                </a:lnTo>
                <a:lnTo>
                  <a:pt x="185" y="39"/>
                </a:lnTo>
                <a:lnTo>
                  <a:pt x="195" y="23"/>
                </a:lnTo>
                <a:lnTo>
                  <a:pt x="209" y="9"/>
                </a:lnTo>
                <a:lnTo>
                  <a:pt x="223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2" y="4"/>
                </a:lnTo>
                <a:lnTo>
                  <a:pt x="294" y="9"/>
                </a:lnTo>
                <a:lnTo>
                  <a:pt x="307" y="23"/>
                </a:lnTo>
                <a:lnTo>
                  <a:pt x="317" y="39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0"/>
                </a:lnTo>
                <a:lnTo>
                  <a:pt x="305" y="110"/>
                </a:lnTo>
                <a:lnTo>
                  <a:pt x="305" y="118"/>
                </a:lnTo>
                <a:lnTo>
                  <a:pt x="309" y="130"/>
                </a:lnTo>
                <a:lnTo>
                  <a:pt x="323" y="142"/>
                </a:lnTo>
                <a:lnTo>
                  <a:pt x="327" y="14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200" dirty="0"/>
          </a:p>
        </p:txBody>
      </p:sp>
      <p:sp>
        <p:nvSpPr>
          <p:cNvPr id="28" name="Text Box 33">
            <a:extLst>
              <a:ext uri="{FF2B5EF4-FFF2-40B4-BE49-F238E27FC236}">
                <a16:creationId xmlns:a16="http://schemas.microsoft.com/office/drawing/2014/main" id="{5A401B9C-5016-6F41-8DF2-5D6F53A6AE0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47825" y="4937307"/>
            <a:ext cx="1020501" cy="4015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64638B-741F-A148-8BF9-C8B05083CEDE}"/>
              </a:ext>
            </a:extLst>
          </p:cNvPr>
          <p:cNvSpPr/>
          <p:nvPr/>
        </p:nvSpPr>
        <p:spPr bwMode="gray">
          <a:xfrm>
            <a:off x="8094207" y="2894204"/>
            <a:ext cx="494938" cy="276100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3428EA-5E3E-6042-A4D8-0EFE9C3510B0}"/>
              </a:ext>
            </a:extLst>
          </p:cNvPr>
          <p:cNvSpPr/>
          <p:nvPr/>
        </p:nvSpPr>
        <p:spPr bwMode="gray">
          <a:xfrm>
            <a:off x="8589997" y="2532412"/>
            <a:ext cx="481132" cy="954599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8" name="Flowchart: Magnetic Disk 42">
            <a:extLst>
              <a:ext uri="{FF2B5EF4-FFF2-40B4-BE49-F238E27FC236}">
                <a16:creationId xmlns:a16="http://schemas.microsoft.com/office/drawing/2014/main" id="{8948B29C-8B77-0343-AC8A-0669799D7885}"/>
              </a:ext>
            </a:extLst>
          </p:cNvPr>
          <p:cNvSpPr/>
          <p:nvPr/>
        </p:nvSpPr>
        <p:spPr bwMode="gray">
          <a:xfrm>
            <a:off x="8954793" y="5838770"/>
            <a:ext cx="717214" cy="5055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D788BE-B7C3-A844-B5D4-3B4DBA4936C8}"/>
              </a:ext>
            </a:extLst>
          </p:cNvPr>
          <p:cNvCxnSpPr/>
          <p:nvPr/>
        </p:nvCxnSpPr>
        <p:spPr>
          <a:xfrm>
            <a:off x="9313400" y="5655873"/>
            <a:ext cx="0" cy="1828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D39D37-70D6-3041-A6AA-81D34A37CAC5}"/>
              </a:ext>
            </a:extLst>
          </p:cNvPr>
          <p:cNvCxnSpPr/>
          <p:nvPr/>
        </p:nvCxnSpPr>
        <p:spPr>
          <a:xfrm flipH="1">
            <a:off x="9303806" y="2190749"/>
            <a:ext cx="909524" cy="27675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D14DB6B-1BE9-EE4D-984A-7C27A87AD9B4}"/>
              </a:ext>
            </a:extLst>
          </p:cNvPr>
          <p:cNvSpPr/>
          <p:nvPr/>
        </p:nvSpPr>
        <p:spPr bwMode="gray">
          <a:xfrm>
            <a:off x="10758474" y="4061689"/>
            <a:ext cx="279086" cy="223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7252252-823A-1041-B4F4-02FA0C24A804}"/>
              </a:ext>
            </a:extLst>
          </p:cNvPr>
          <p:cNvSpPr/>
          <p:nvPr/>
        </p:nvSpPr>
        <p:spPr bwMode="gray">
          <a:xfrm>
            <a:off x="9113244" y="2500361"/>
            <a:ext cx="1871005" cy="1596663"/>
          </a:xfrm>
          <a:custGeom>
            <a:avLst/>
            <a:gdLst>
              <a:gd name="connsiteX0" fmla="*/ 173841 w 1560369"/>
              <a:gd name="connsiteY0" fmla="*/ 0 h 1533525"/>
              <a:gd name="connsiteX1" fmla="*/ 21441 w 1560369"/>
              <a:gd name="connsiteY1" fmla="*/ 133350 h 1533525"/>
              <a:gd name="connsiteX2" fmla="*/ 50016 w 1560369"/>
              <a:gd name="connsiteY2" fmla="*/ 276225 h 1533525"/>
              <a:gd name="connsiteX3" fmla="*/ 469116 w 1560369"/>
              <a:gd name="connsiteY3" fmla="*/ 333375 h 1533525"/>
              <a:gd name="connsiteX4" fmla="*/ 1164441 w 1560369"/>
              <a:gd name="connsiteY4" fmla="*/ 314325 h 1533525"/>
              <a:gd name="connsiteX5" fmla="*/ 1535916 w 1560369"/>
              <a:gd name="connsiteY5" fmla="*/ 428625 h 1533525"/>
              <a:gd name="connsiteX6" fmla="*/ 1507341 w 1560369"/>
              <a:gd name="connsiteY6" fmla="*/ 523875 h 1533525"/>
              <a:gd name="connsiteX7" fmla="*/ 1364466 w 1560369"/>
              <a:gd name="connsiteY7" fmla="*/ 600075 h 1533525"/>
              <a:gd name="connsiteX8" fmla="*/ 878691 w 1560369"/>
              <a:gd name="connsiteY8" fmla="*/ 676275 h 1533525"/>
              <a:gd name="connsiteX9" fmla="*/ 821541 w 1560369"/>
              <a:gd name="connsiteY9" fmla="*/ 1076325 h 1533525"/>
              <a:gd name="connsiteX10" fmla="*/ 431016 w 1560369"/>
              <a:gd name="connsiteY10" fmla="*/ 1133475 h 1533525"/>
              <a:gd name="connsiteX11" fmla="*/ 869166 w 1560369"/>
              <a:gd name="connsiteY11" fmla="*/ 1285875 h 1533525"/>
              <a:gd name="connsiteX12" fmla="*/ 878691 w 1560369"/>
              <a:gd name="connsiteY12" fmla="*/ 1533525 h 15335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821541 w 1560369"/>
              <a:gd name="connsiteY9" fmla="*/ 1076325 h 1495425"/>
              <a:gd name="connsiteX10" fmla="*/ 431016 w 1560369"/>
              <a:gd name="connsiteY10" fmla="*/ 1133475 h 1495425"/>
              <a:gd name="connsiteX11" fmla="*/ 869166 w 1560369"/>
              <a:gd name="connsiteY11" fmla="*/ 12858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821541 w 1560369"/>
              <a:gd name="connsiteY9" fmla="*/ 1076325 h 1495425"/>
              <a:gd name="connsiteX10" fmla="*/ 431016 w 1560369"/>
              <a:gd name="connsiteY10" fmla="*/ 11334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431016 w 1560369"/>
              <a:gd name="connsiteY10" fmla="*/ 11334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516741 w 1560369"/>
              <a:gd name="connsiteY10" fmla="*/ 12096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516741 w 1560369"/>
              <a:gd name="connsiteY10" fmla="*/ 12096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0369" h="1495425">
                <a:moveTo>
                  <a:pt x="173841" y="0"/>
                </a:moveTo>
                <a:cubicBezTo>
                  <a:pt x="107959" y="43656"/>
                  <a:pt x="42078" y="87313"/>
                  <a:pt x="21441" y="133350"/>
                </a:cubicBezTo>
                <a:cubicBezTo>
                  <a:pt x="803" y="179388"/>
                  <a:pt x="-24597" y="242888"/>
                  <a:pt x="50016" y="276225"/>
                </a:cubicBezTo>
                <a:cubicBezTo>
                  <a:pt x="124628" y="309563"/>
                  <a:pt x="283379" y="327025"/>
                  <a:pt x="469116" y="333375"/>
                </a:cubicBezTo>
                <a:cubicBezTo>
                  <a:pt x="654853" y="339725"/>
                  <a:pt x="986641" y="298450"/>
                  <a:pt x="1164441" y="314325"/>
                </a:cubicBezTo>
                <a:cubicBezTo>
                  <a:pt x="1342241" y="330200"/>
                  <a:pt x="1478766" y="393700"/>
                  <a:pt x="1535916" y="428625"/>
                </a:cubicBezTo>
                <a:cubicBezTo>
                  <a:pt x="1593066" y="463550"/>
                  <a:pt x="1535916" y="495300"/>
                  <a:pt x="1507341" y="523875"/>
                </a:cubicBezTo>
                <a:cubicBezTo>
                  <a:pt x="1478766" y="552450"/>
                  <a:pt x="1469241" y="574675"/>
                  <a:pt x="1364466" y="600075"/>
                </a:cubicBezTo>
                <a:cubicBezTo>
                  <a:pt x="1259691" y="625475"/>
                  <a:pt x="1000928" y="606425"/>
                  <a:pt x="878691" y="676275"/>
                </a:cubicBezTo>
                <a:cubicBezTo>
                  <a:pt x="756454" y="746125"/>
                  <a:pt x="691366" y="930275"/>
                  <a:pt x="631041" y="1019175"/>
                </a:cubicBezTo>
                <a:cubicBezTo>
                  <a:pt x="570716" y="1108075"/>
                  <a:pt x="484991" y="1085850"/>
                  <a:pt x="516741" y="1209675"/>
                </a:cubicBezTo>
                <a:cubicBezTo>
                  <a:pt x="548491" y="1333500"/>
                  <a:pt x="1116816" y="1200150"/>
                  <a:pt x="1278741" y="1247775"/>
                </a:cubicBezTo>
                <a:cubicBezTo>
                  <a:pt x="1440666" y="1295400"/>
                  <a:pt x="1520835" y="1404937"/>
                  <a:pt x="1488291" y="1495425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sysDash"/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1799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A75C19-14DD-3D47-B4EF-AA6BF1AD81F4}"/>
              </a:ext>
            </a:extLst>
          </p:cNvPr>
          <p:cNvCxnSpPr/>
          <p:nvPr/>
        </p:nvCxnSpPr>
        <p:spPr>
          <a:xfrm flipH="1">
            <a:off x="9521269" y="4285359"/>
            <a:ext cx="1376748" cy="565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7B8D75-9CF7-0B42-9AE5-AD91F17A3BC1}"/>
              </a:ext>
            </a:extLst>
          </p:cNvPr>
          <p:cNvCxnSpPr/>
          <p:nvPr/>
        </p:nvCxnSpPr>
        <p:spPr>
          <a:xfrm flipH="1">
            <a:off x="9313400" y="4850736"/>
            <a:ext cx="207868" cy="8044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109F49-57F6-8B47-A3B9-5FF717777649}"/>
              </a:ext>
            </a:extLst>
          </p:cNvPr>
          <p:cNvCxnSpPr/>
          <p:nvPr/>
        </p:nvCxnSpPr>
        <p:spPr>
          <a:xfrm flipH="1">
            <a:off x="10652894" y="4285360"/>
            <a:ext cx="245122" cy="7129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A75BAA-0747-9841-9657-1B6D8DA4210C}"/>
              </a:ext>
            </a:extLst>
          </p:cNvPr>
          <p:cNvSpPr/>
          <p:nvPr/>
        </p:nvSpPr>
        <p:spPr bwMode="gray">
          <a:xfrm>
            <a:off x="8964714" y="1629093"/>
            <a:ext cx="1914975" cy="616106"/>
          </a:xfrm>
          <a:prstGeom prst="roundRect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ea typeface="Arial Unicode MS" pitchFamily="34" charset="-128"/>
                <a:cs typeface="Arial Unicode MS" pitchFamily="34" charset="-128"/>
              </a:rPr>
              <a:t>Integrated / System Test</a:t>
            </a:r>
          </a:p>
        </p:txBody>
      </p:sp>
    </p:spTree>
    <p:extLst>
      <p:ext uri="{BB962C8B-B14F-4D97-AF65-F5344CB8AC3E}">
        <p14:creationId xmlns:p14="http://schemas.microsoft.com/office/powerpoint/2010/main" val="370432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BB915-DFC5-784B-B317-046F4536EB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9739" y="1629095"/>
            <a:ext cx="7090154" cy="126511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Using only integrated/system tests at the end of development is like putting together an airplane without testing the parts…</a:t>
            </a:r>
          </a:p>
          <a:p>
            <a:r>
              <a:rPr lang="en-US" dirty="0"/>
              <a:t>…and then conducting the first test flight!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A5AB40-79AD-5546-8599-AA5709E77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51" y="518106"/>
            <a:ext cx="7090154" cy="646163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and Motivation </a:t>
            </a:r>
            <a:br>
              <a:rPr lang="en-US" dirty="0"/>
            </a:br>
            <a:r>
              <a:rPr lang="en-US" sz="1799" dirty="0"/>
              <a:t>Integrated/system tests (2)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C8576-8667-674B-91A2-BC9201E7D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20" y="3148392"/>
            <a:ext cx="3894561" cy="2595875"/>
          </a:xfrm>
          <a:prstGeom prst="rect">
            <a:avLst/>
          </a:prstGeom>
        </p:spPr>
      </p:pic>
      <p:sp>
        <p:nvSpPr>
          <p:cNvPr id="81" name="Text Box 23"/>
          <p:cNvSpPr txBox="1">
            <a:spLocks noChangeArrowheads="1"/>
          </p:cNvSpPr>
          <p:nvPr/>
        </p:nvSpPr>
        <p:spPr bwMode="gray">
          <a:xfrm>
            <a:off x="8752990" y="3390343"/>
            <a:ext cx="1402435" cy="137702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400" dirty="0">
                <a:solidFill>
                  <a:schemeClr val="bg1"/>
                </a:solidFill>
              </a:rPr>
              <a:t>ATDD</a:t>
            </a:r>
          </a:p>
        </p:txBody>
      </p:sp>
      <p:sp>
        <p:nvSpPr>
          <p:cNvPr id="82" name="Freeform 16"/>
          <p:cNvSpPr>
            <a:spLocks/>
          </p:cNvSpPr>
          <p:nvPr/>
        </p:nvSpPr>
        <p:spPr bwMode="gray">
          <a:xfrm>
            <a:off x="9898751" y="4281906"/>
            <a:ext cx="1316263" cy="1373307"/>
          </a:xfrm>
          <a:custGeom>
            <a:avLst/>
            <a:gdLst/>
            <a:ahLst/>
            <a:cxnLst>
              <a:cxn ang="0">
                <a:pos x="327" y="142"/>
              </a:cxn>
              <a:cxn ang="0">
                <a:pos x="502" y="142"/>
              </a:cxn>
              <a:cxn ang="0">
                <a:pos x="502" y="649"/>
              </a:cxn>
              <a:cxn ang="0">
                <a:pos x="0" y="649"/>
              </a:cxn>
              <a:cxn ang="0">
                <a:pos x="0" y="472"/>
              </a:cxn>
              <a:cxn ang="0">
                <a:pos x="12" y="454"/>
              </a:cxn>
              <a:cxn ang="0">
                <a:pos x="25" y="450"/>
              </a:cxn>
              <a:cxn ang="0">
                <a:pos x="31" y="450"/>
              </a:cxn>
              <a:cxn ang="0">
                <a:pos x="51" y="462"/>
              </a:cxn>
              <a:cxn ang="0">
                <a:pos x="65" y="468"/>
              </a:cxn>
              <a:cxn ang="0">
                <a:pos x="79" y="468"/>
              </a:cxn>
              <a:cxn ang="0">
                <a:pos x="90" y="466"/>
              </a:cxn>
              <a:cxn ang="0">
                <a:pos x="104" y="462"/>
              </a:cxn>
              <a:cxn ang="0">
                <a:pos x="118" y="452"/>
              </a:cxn>
              <a:cxn ang="0">
                <a:pos x="132" y="438"/>
              </a:cxn>
              <a:cxn ang="0">
                <a:pos x="138" y="426"/>
              </a:cxn>
              <a:cxn ang="0">
                <a:pos x="144" y="415"/>
              </a:cxn>
              <a:cxn ang="0">
                <a:pos x="144" y="397"/>
              </a:cxn>
              <a:cxn ang="0">
                <a:pos x="144" y="379"/>
              </a:cxn>
              <a:cxn ang="0">
                <a:pos x="138" y="367"/>
              </a:cxn>
              <a:cxn ang="0">
                <a:pos x="132" y="355"/>
              </a:cxn>
              <a:cxn ang="0">
                <a:pos x="118" y="340"/>
              </a:cxn>
              <a:cxn ang="0">
                <a:pos x="104" y="330"/>
              </a:cxn>
              <a:cxn ang="0">
                <a:pos x="90" y="326"/>
              </a:cxn>
              <a:cxn ang="0">
                <a:pos x="79" y="326"/>
              </a:cxn>
              <a:cxn ang="0">
                <a:pos x="65" y="326"/>
              </a:cxn>
              <a:cxn ang="0">
                <a:pos x="51" y="330"/>
              </a:cxn>
              <a:cxn ang="0">
                <a:pos x="33" y="342"/>
              </a:cxn>
              <a:cxn ang="0">
                <a:pos x="25" y="344"/>
              </a:cxn>
              <a:cxn ang="0">
                <a:pos x="12" y="338"/>
              </a:cxn>
              <a:cxn ang="0">
                <a:pos x="0" y="328"/>
              </a:cxn>
              <a:cxn ang="0">
                <a:pos x="0" y="142"/>
              </a:cxn>
              <a:cxn ang="0">
                <a:pos x="183" y="142"/>
              </a:cxn>
              <a:cxn ang="0">
                <a:pos x="181" y="144"/>
              </a:cxn>
              <a:cxn ang="0">
                <a:pos x="195" y="130"/>
              </a:cxn>
              <a:cxn ang="0">
                <a:pos x="199" y="116"/>
              </a:cxn>
              <a:cxn ang="0">
                <a:pos x="199" y="111"/>
              </a:cxn>
              <a:cxn ang="0">
                <a:pos x="187" y="91"/>
              </a:cxn>
              <a:cxn ang="0">
                <a:pos x="181" y="79"/>
              </a:cxn>
              <a:cxn ang="0">
                <a:pos x="181" y="65"/>
              </a:cxn>
              <a:cxn ang="0">
                <a:pos x="183" y="51"/>
              </a:cxn>
              <a:cxn ang="0">
                <a:pos x="187" y="38"/>
              </a:cxn>
              <a:cxn ang="0">
                <a:pos x="197" y="24"/>
              </a:cxn>
              <a:cxn ang="0">
                <a:pos x="211" y="10"/>
              </a:cxn>
              <a:cxn ang="0">
                <a:pos x="222" y="4"/>
              </a:cxn>
              <a:cxn ang="0">
                <a:pos x="234" y="0"/>
              </a:cxn>
              <a:cxn ang="0">
                <a:pos x="252" y="0"/>
              </a:cxn>
              <a:cxn ang="0">
                <a:pos x="270" y="0"/>
              </a:cxn>
              <a:cxn ang="0">
                <a:pos x="284" y="4"/>
              </a:cxn>
              <a:cxn ang="0">
                <a:pos x="295" y="10"/>
              </a:cxn>
              <a:cxn ang="0">
                <a:pos x="309" y="24"/>
              </a:cxn>
              <a:cxn ang="0">
                <a:pos x="317" y="38"/>
              </a:cxn>
              <a:cxn ang="0">
                <a:pos x="323" y="51"/>
              </a:cxn>
              <a:cxn ang="0">
                <a:pos x="323" y="65"/>
              </a:cxn>
              <a:cxn ang="0">
                <a:pos x="323" y="79"/>
              </a:cxn>
              <a:cxn ang="0">
                <a:pos x="317" y="91"/>
              </a:cxn>
              <a:cxn ang="0">
                <a:pos x="307" y="111"/>
              </a:cxn>
              <a:cxn ang="0">
                <a:pos x="305" y="116"/>
              </a:cxn>
              <a:cxn ang="0">
                <a:pos x="311" y="130"/>
              </a:cxn>
              <a:cxn ang="0">
                <a:pos x="323" y="144"/>
              </a:cxn>
              <a:cxn ang="0">
                <a:pos x="327" y="142"/>
              </a:cxn>
            </a:cxnLst>
            <a:rect l="0" t="0" r="r" b="b"/>
            <a:pathLst>
              <a:path w="502" h="649">
                <a:moveTo>
                  <a:pt x="327" y="142"/>
                </a:moveTo>
                <a:lnTo>
                  <a:pt x="502" y="142"/>
                </a:lnTo>
                <a:lnTo>
                  <a:pt x="502" y="649"/>
                </a:lnTo>
                <a:lnTo>
                  <a:pt x="0" y="649"/>
                </a:lnTo>
                <a:lnTo>
                  <a:pt x="0" y="472"/>
                </a:lnTo>
                <a:lnTo>
                  <a:pt x="12" y="454"/>
                </a:lnTo>
                <a:lnTo>
                  <a:pt x="25" y="450"/>
                </a:lnTo>
                <a:lnTo>
                  <a:pt x="31" y="450"/>
                </a:lnTo>
                <a:lnTo>
                  <a:pt x="51" y="462"/>
                </a:lnTo>
                <a:lnTo>
                  <a:pt x="65" y="468"/>
                </a:lnTo>
                <a:lnTo>
                  <a:pt x="79" y="468"/>
                </a:lnTo>
                <a:lnTo>
                  <a:pt x="90" y="466"/>
                </a:lnTo>
                <a:lnTo>
                  <a:pt x="104" y="462"/>
                </a:lnTo>
                <a:lnTo>
                  <a:pt x="118" y="452"/>
                </a:lnTo>
                <a:lnTo>
                  <a:pt x="132" y="438"/>
                </a:lnTo>
                <a:lnTo>
                  <a:pt x="138" y="426"/>
                </a:lnTo>
                <a:lnTo>
                  <a:pt x="144" y="415"/>
                </a:lnTo>
                <a:lnTo>
                  <a:pt x="144" y="397"/>
                </a:lnTo>
                <a:lnTo>
                  <a:pt x="144" y="379"/>
                </a:lnTo>
                <a:lnTo>
                  <a:pt x="138" y="367"/>
                </a:lnTo>
                <a:lnTo>
                  <a:pt x="132" y="355"/>
                </a:lnTo>
                <a:lnTo>
                  <a:pt x="118" y="340"/>
                </a:lnTo>
                <a:lnTo>
                  <a:pt x="104" y="330"/>
                </a:lnTo>
                <a:lnTo>
                  <a:pt x="90" y="326"/>
                </a:lnTo>
                <a:lnTo>
                  <a:pt x="79" y="326"/>
                </a:lnTo>
                <a:lnTo>
                  <a:pt x="65" y="326"/>
                </a:lnTo>
                <a:lnTo>
                  <a:pt x="51" y="330"/>
                </a:lnTo>
                <a:lnTo>
                  <a:pt x="33" y="342"/>
                </a:lnTo>
                <a:lnTo>
                  <a:pt x="25" y="344"/>
                </a:lnTo>
                <a:lnTo>
                  <a:pt x="12" y="338"/>
                </a:lnTo>
                <a:lnTo>
                  <a:pt x="0" y="328"/>
                </a:lnTo>
                <a:lnTo>
                  <a:pt x="0" y="142"/>
                </a:lnTo>
                <a:lnTo>
                  <a:pt x="183" y="142"/>
                </a:lnTo>
                <a:lnTo>
                  <a:pt x="181" y="144"/>
                </a:lnTo>
                <a:lnTo>
                  <a:pt x="195" y="130"/>
                </a:lnTo>
                <a:lnTo>
                  <a:pt x="199" y="116"/>
                </a:lnTo>
                <a:lnTo>
                  <a:pt x="199" y="111"/>
                </a:lnTo>
                <a:lnTo>
                  <a:pt x="187" y="91"/>
                </a:lnTo>
                <a:lnTo>
                  <a:pt x="181" y="79"/>
                </a:lnTo>
                <a:lnTo>
                  <a:pt x="181" y="65"/>
                </a:lnTo>
                <a:lnTo>
                  <a:pt x="183" y="51"/>
                </a:lnTo>
                <a:lnTo>
                  <a:pt x="187" y="38"/>
                </a:lnTo>
                <a:lnTo>
                  <a:pt x="197" y="24"/>
                </a:lnTo>
                <a:lnTo>
                  <a:pt x="211" y="10"/>
                </a:lnTo>
                <a:lnTo>
                  <a:pt x="222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4" y="4"/>
                </a:lnTo>
                <a:lnTo>
                  <a:pt x="295" y="10"/>
                </a:lnTo>
                <a:lnTo>
                  <a:pt x="309" y="24"/>
                </a:lnTo>
                <a:lnTo>
                  <a:pt x="317" y="38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1"/>
                </a:lnTo>
                <a:lnTo>
                  <a:pt x="307" y="111"/>
                </a:lnTo>
                <a:lnTo>
                  <a:pt x="305" y="116"/>
                </a:lnTo>
                <a:lnTo>
                  <a:pt x="311" y="130"/>
                </a:lnTo>
                <a:lnTo>
                  <a:pt x="323" y="144"/>
                </a:lnTo>
                <a:lnTo>
                  <a:pt x="327" y="14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83" name="Freeform 17"/>
          <p:cNvSpPr>
            <a:spLocks/>
          </p:cNvSpPr>
          <p:nvPr/>
        </p:nvSpPr>
        <p:spPr bwMode="gray">
          <a:xfrm>
            <a:off x="8569357" y="2465188"/>
            <a:ext cx="1706875" cy="1366409"/>
          </a:xfrm>
          <a:custGeom>
            <a:avLst/>
            <a:gdLst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0 w 10000"/>
              <a:gd name="connsiteY30" fmla="*/ 2853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84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28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30 h 10000"/>
              <a:gd name="connsiteX1" fmla="*/ 8003 w 10000"/>
              <a:gd name="connsiteY1" fmla="*/ 4775 h 10000"/>
              <a:gd name="connsiteX2" fmla="*/ 8172 w 10000"/>
              <a:gd name="connsiteY2" fmla="*/ 4713 h 10000"/>
              <a:gd name="connsiteX3" fmla="*/ 8295 w 10000"/>
              <a:gd name="connsiteY3" fmla="*/ 4713 h 10000"/>
              <a:gd name="connsiteX4" fmla="*/ 8602 w 10000"/>
              <a:gd name="connsiteY4" fmla="*/ 4899 h 10000"/>
              <a:gd name="connsiteX5" fmla="*/ 8786 w 10000"/>
              <a:gd name="connsiteY5" fmla="*/ 4992 h 10000"/>
              <a:gd name="connsiteX6" fmla="*/ 9002 w 10000"/>
              <a:gd name="connsiteY6" fmla="*/ 4992 h 10000"/>
              <a:gd name="connsiteX7" fmla="*/ 9171 w 10000"/>
              <a:gd name="connsiteY7" fmla="*/ 4961 h 10000"/>
              <a:gd name="connsiteX8" fmla="*/ 9386 w 10000"/>
              <a:gd name="connsiteY8" fmla="*/ 4899 h 10000"/>
              <a:gd name="connsiteX9" fmla="*/ 9631 w 10000"/>
              <a:gd name="connsiteY9" fmla="*/ 4775 h 10000"/>
              <a:gd name="connsiteX10" fmla="*/ 9816 w 10000"/>
              <a:gd name="connsiteY10" fmla="*/ 4527 h 10000"/>
              <a:gd name="connsiteX11" fmla="*/ 9939 w 10000"/>
              <a:gd name="connsiteY11" fmla="*/ 4341 h 10000"/>
              <a:gd name="connsiteX12" fmla="*/ 10000 w 10000"/>
              <a:gd name="connsiteY12" fmla="*/ 4155 h 10000"/>
              <a:gd name="connsiteX13" fmla="*/ 10000 w 10000"/>
              <a:gd name="connsiteY13" fmla="*/ 3891 h 10000"/>
              <a:gd name="connsiteX14" fmla="*/ 10000 w 10000"/>
              <a:gd name="connsiteY14" fmla="*/ 3612 h 10000"/>
              <a:gd name="connsiteX15" fmla="*/ 9939 w 10000"/>
              <a:gd name="connsiteY15" fmla="*/ 3426 h 10000"/>
              <a:gd name="connsiteX16" fmla="*/ 9816 w 10000"/>
              <a:gd name="connsiteY16" fmla="*/ 3209 h 10000"/>
              <a:gd name="connsiteX17" fmla="*/ 9631 w 10000"/>
              <a:gd name="connsiteY17" fmla="*/ 2992 h 10000"/>
              <a:gd name="connsiteX18" fmla="*/ 9386 w 10000"/>
              <a:gd name="connsiteY18" fmla="*/ 2884 h 10000"/>
              <a:gd name="connsiteX19" fmla="*/ 9171 w 10000"/>
              <a:gd name="connsiteY19" fmla="*/ 2791 h 10000"/>
              <a:gd name="connsiteX20" fmla="*/ 9002 w 10000"/>
              <a:gd name="connsiteY20" fmla="*/ 2791 h 10000"/>
              <a:gd name="connsiteX21" fmla="*/ 8786 w 10000"/>
              <a:gd name="connsiteY21" fmla="*/ 2791 h 10000"/>
              <a:gd name="connsiteX22" fmla="*/ 8602 w 10000"/>
              <a:gd name="connsiteY22" fmla="*/ 2884 h 10000"/>
              <a:gd name="connsiteX23" fmla="*/ 8295 w 10000"/>
              <a:gd name="connsiteY23" fmla="*/ 3054 h 10000"/>
              <a:gd name="connsiteX24" fmla="*/ 8172 w 10000"/>
              <a:gd name="connsiteY24" fmla="*/ 3054 h 10000"/>
              <a:gd name="connsiteX25" fmla="*/ 8003 w 10000"/>
              <a:gd name="connsiteY25" fmla="*/ 2992 h 10000"/>
              <a:gd name="connsiteX26" fmla="*/ 7788 w 10000"/>
              <a:gd name="connsiteY26" fmla="*/ 2791 h 10000"/>
              <a:gd name="connsiteX27" fmla="*/ 7788 w 10000"/>
              <a:gd name="connsiteY27" fmla="*/ 2729 h 10000"/>
              <a:gd name="connsiteX28" fmla="*/ 7788 w 10000"/>
              <a:gd name="connsiteY28" fmla="*/ 0 h 10000"/>
              <a:gd name="connsiteX29" fmla="*/ 56 w 10000"/>
              <a:gd name="connsiteY29" fmla="*/ 0 h 10000"/>
              <a:gd name="connsiteX30" fmla="*/ 70 w 10000"/>
              <a:gd name="connsiteY30" fmla="*/ 2836 h 10000"/>
              <a:gd name="connsiteX31" fmla="*/ 215 w 10000"/>
              <a:gd name="connsiteY31" fmla="*/ 2992 h 10000"/>
              <a:gd name="connsiteX32" fmla="*/ 430 w 10000"/>
              <a:gd name="connsiteY32" fmla="*/ 3054 h 10000"/>
              <a:gd name="connsiteX33" fmla="*/ 522 w 10000"/>
              <a:gd name="connsiteY33" fmla="*/ 3054 h 10000"/>
              <a:gd name="connsiteX34" fmla="*/ 829 w 10000"/>
              <a:gd name="connsiteY34" fmla="*/ 2884 h 10000"/>
              <a:gd name="connsiteX35" fmla="*/ 1029 w 10000"/>
              <a:gd name="connsiteY35" fmla="*/ 2791 h 10000"/>
              <a:gd name="connsiteX36" fmla="*/ 1214 w 10000"/>
              <a:gd name="connsiteY36" fmla="*/ 2791 h 10000"/>
              <a:gd name="connsiteX37" fmla="*/ 1429 w 10000"/>
              <a:gd name="connsiteY37" fmla="*/ 2791 h 10000"/>
              <a:gd name="connsiteX38" fmla="*/ 1644 w 10000"/>
              <a:gd name="connsiteY38" fmla="*/ 2884 h 10000"/>
              <a:gd name="connsiteX39" fmla="*/ 1859 w 10000"/>
              <a:gd name="connsiteY39" fmla="*/ 2992 h 10000"/>
              <a:gd name="connsiteX40" fmla="*/ 2058 w 10000"/>
              <a:gd name="connsiteY40" fmla="*/ 3209 h 10000"/>
              <a:gd name="connsiteX41" fmla="*/ 2151 w 10000"/>
              <a:gd name="connsiteY41" fmla="*/ 3426 h 10000"/>
              <a:gd name="connsiteX42" fmla="*/ 2243 w 10000"/>
              <a:gd name="connsiteY42" fmla="*/ 3612 h 10000"/>
              <a:gd name="connsiteX43" fmla="*/ 2243 w 10000"/>
              <a:gd name="connsiteY43" fmla="*/ 3891 h 10000"/>
              <a:gd name="connsiteX44" fmla="*/ 2243 w 10000"/>
              <a:gd name="connsiteY44" fmla="*/ 4155 h 10000"/>
              <a:gd name="connsiteX45" fmla="*/ 2151 w 10000"/>
              <a:gd name="connsiteY45" fmla="*/ 4341 h 10000"/>
              <a:gd name="connsiteX46" fmla="*/ 2058 w 10000"/>
              <a:gd name="connsiteY46" fmla="*/ 4527 h 10000"/>
              <a:gd name="connsiteX47" fmla="*/ 1859 w 10000"/>
              <a:gd name="connsiteY47" fmla="*/ 4775 h 10000"/>
              <a:gd name="connsiteX48" fmla="*/ 1644 w 10000"/>
              <a:gd name="connsiteY48" fmla="*/ 4899 h 10000"/>
              <a:gd name="connsiteX49" fmla="*/ 1429 w 10000"/>
              <a:gd name="connsiteY49" fmla="*/ 4961 h 10000"/>
              <a:gd name="connsiteX50" fmla="*/ 1214 w 10000"/>
              <a:gd name="connsiteY50" fmla="*/ 4992 h 10000"/>
              <a:gd name="connsiteX51" fmla="*/ 1029 w 10000"/>
              <a:gd name="connsiteY51" fmla="*/ 4992 h 10000"/>
              <a:gd name="connsiteX52" fmla="*/ 829 w 10000"/>
              <a:gd name="connsiteY52" fmla="*/ 4899 h 10000"/>
              <a:gd name="connsiteX53" fmla="*/ 522 w 10000"/>
              <a:gd name="connsiteY53" fmla="*/ 4713 h 10000"/>
              <a:gd name="connsiteX54" fmla="*/ 430 w 10000"/>
              <a:gd name="connsiteY54" fmla="*/ 4713 h 10000"/>
              <a:gd name="connsiteX55" fmla="*/ 215 w 10000"/>
              <a:gd name="connsiteY55" fmla="*/ 4775 h 10000"/>
              <a:gd name="connsiteX56" fmla="*/ 0 w 10000"/>
              <a:gd name="connsiteY56" fmla="*/ 4930 h 10000"/>
              <a:gd name="connsiteX57" fmla="*/ 0 w 10000"/>
              <a:gd name="connsiteY57" fmla="*/ 7798 h 10000"/>
              <a:gd name="connsiteX58" fmla="*/ 2734 w 10000"/>
              <a:gd name="connsiteY58" fmla="*/ 7798 h 10000"/>
              <a:gd name="connsiteX59" fmla="*/ 2796 w 10000"/>
              <a:gd name="connsiteY59" fmla="*/ 7798 h 10000"/>
              <a:gd name="connsiteX60" fmla="*/ 2995 w 10000"/>
              <a:gd name="connsiteY60" fmla="*/ 7984 h 10000"/>
              <a:gd name="connsiteX61" fmla="*/ 3057 w 10000"/>
              <a:gd name="connsiteY61" fmla="*/ 8171 h 10000"/>
              <a:gd name="connsiteX62" fmla="*/ 3057 w 10000"/>
              <a:gd name="connsiteY62" fmla="*/ 8295 h 10000"/>
              <a:gd name="connsiteX63" fmla="*/ 2888 w 10000"/>
              <a:gd name="connsiteY63" fmla="*/ 8605 h 10000"/>
              <a:gd name="connsiteX64" fmla="*/ 2796 w 10000"/>
              <a:gd name="connsiteY64" fmla="*/ 8791 h 10000"/>
              <a:gd name="connsiteX65" fmla="*/ 2796 w 10000"/>
              <a:gd name="connsiteY65" fmla="*/ 8992 h 10000"/>
              <a:gd name="connsiteX66" fmla="*/ 2826 w 10000"/>
              <a:gd name="connsiteY66" fmla="*/ 9209 h 10000"/>
              <a:gd name="connsiteX67" fmla="*/ 2888 w 10000"/>
              <a:gd name="connsiteY67" fmla="*/ 9395 h 10000"/>
              <a:gd name="connsiteX68" fmla="*/ 3026 w 10000"/>
              <a:gd name="connsiteY68" fmla="*/ 9643 h 10000"/>
              <a:gd name="connsiteX69" fmla="*/ 3241 w 10000"/>
              <a:gd name="connsiteY69" fmla="*/ 9829 h 10000"/>
              <a:gd name="connsiteX70" fmla="*/ 3425 w 10000"/>
              <a:gd name="connsiteY70" fmla="*/ 9953 h 10000"/>
              <a:gd name="connsiteX71" fmla="*/ 3610 w 10000"/>
              <a:gd name="connsiteY71" fmla="*/ 10000 h 10000"/>
              <a:gd name="connsiteX72" fmla="*/ 3886 w 10000"/>
              <a:gd name="connsiteY72" fmla="*/ 10000 h 10000"/>
              <a:gd name="connsiteX73" fmla="*/ 4147 w 10000"/>
              <a:gd name="connsiteY73" fmla="*/ 10000 h 10000"/>
              <a:gd name="connsiteX74" fmla="*/ 4363 w 10000"/>
              <a:gd name="connsiteY74" fmla="*/ 9953 h 10000"/>
              <a:gd name="connsiteX75" fmla="*/ 4547 w 10000"/>
              <a:gd name="connsiteY75" fmla="*/ 9829 h 10000"/>
              <a:gd name="connsiteX76" fmla="*/ 4762 w 10000"/>
              <a:gd name="connsiteY76" fmla="*/ 9643 h 10000"/>
              <a:gd name="connsiteX77" fmla="*/ 4885 w 10000"/>
              <a:gd name="connsiteY77" fmla="*/ 9395 h 10000"/>
              <a:gd name="connsiteX78" fmla="*/ 4977 w 10000"/>
              <a:gd name="connsiteY78" fmla="*/ 9209 h 10000"/>
              <a:gd name="connsiteX79" fmla="*/ 4977 w 10000"/>
              <a:gd name="connsiteY79" fmla="*/ 8992 h 10000"/>
              <a:gd name="connsiteX80" fmla="*/ 4977 w 10000"/>
              <a:gd name="connsiteY80" fmla="*/ 8791 h 10000"/>
              <a:gd name="connsiteX81" fmla="*/ 4885 w 10000"/>
              <a:gd name="connsiteY81" fmla="*/ 8605 h 10000"/>
              <a:gd name="connsiteX82" fmla="*/ 4731 w 10000"/>
              <a:gd name="connsiteY82" fmla="*/ 8295 h 10000"/>
              <a:gd name="connsiteX83" fmla="*/ 4700 w 10000"/>
              <a:gd name="connsiteY83" fmla="*/ 8171 h 10000"/>
              <a:gd name="connsiteX84" fmla="*/ 4762 w 10000"/>
              <a:gd name="connsiteY84" fmla="*/ 7984 h 10000"/>
              <a:gd name="connsiteX85" fmla="*/ 4946 w 10000"/>
              <a:gd name="connsiteY85" fmla="*/ 7798 h 10000"/>
              <a:gd name="connsiteX86" fmla="*/ 7788 w 10000"/>
              <a:gd name="connsiteY86" fmla="*/ 7798 h 10000"/>
              <a:gd name="connsiteX87" fmla="*/ 7788 w 10000"/>
              <a:gd name="connsiteY87" fmla="*/ 5085 h 10000"/>
              <a:gd name="connsiteX88" fmla="*/ 7788 w 10000"/>
              <a:gd name="connsiteY88" fmla="*/ 4930 h 10000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14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98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56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  <a:gd name="connsiteX0" fmla="*/ 7788 w 10000"/>
              <a:gd name="connsiteY0" fmla="*/ 4947 h 10017"/>
              <a:gd name="connsiteX1" fmla="*/ 8003 w 10000"/>
              <a:gd name="connsiteY1" fmla="*/ 4792 h 10017"/>
              <a:gd name="connsiteX2" fmla="*/ 8172 w 10000"/>
              <a:gd name="connsiteY2" fmla="*/ 4730 h 10017"/>
              <a:gd name="connsiteX3" fmla="*/ 8295 w 10000"/>
              <a:gd name="connsiteY3" fmla="*/ 4730 h 10017"/>
              <a:gd name="connsiteX4" fmla="*/ 8602 w 10000"/>
              <a:gd name="connsiteY4" fmla="*/ 4916 h 10017"/>
              <a:gd name="connsiteX5" fmla="*/ 8786 w 10000"/>
              <a:gd name="connsiteY5" fmla="*/ 5009 h 10017"/>
              <a:gd name="connsiteX6" fmla="*/ 9002 w 10000"/>
              <a:gd name="connsiteY6" fmla="*/ 5009 h 10017"/>
              <a:gd name="connsiteX7" fmla="*/ 9171 w 10000"/>
              <a:gd name="connsiteY7" fmla="*/ 4978 h 10017"/>
              <a:gd name="connsiteX8" fmla="*/ 9386 w 10000"/>
              <a:gd name="connsiteY8" fmla="*/ 4916 h 10017"/>
              <a:gd name="connsiteX9" fmla="*/ 9631 w 10000"/>
              <a:gd name="connsiteY9" fmla="*/ 4792 h 10017"/>
              <a:gd name="connsiteX10" fmla="*/ 9816 w 10000"/>
              <a:gd name="connsiteY10" fmla="*/ 4544 h 10017"/>
              <a:gd name="connsiteX11" fmla="*/ 9939 w 10000"/>
              <a:gd name="connsiteY11" fmla="*/ 4358 h 10017"/>
              <a:gd name="connsiteX12" fmla="*/ 10000 w 10000"/>
              <a:gd name="connsiteY12" fmla="*/ 4172 h 10017"/>
              <a:gd name="connsiteX13" fmla="*/ 10000 w 10000"/>
              <a:gd name="connsiteY13" fmla="*/ 3908 h 10017"/>
              <a:gd name="connsiteX14" fmla="*/ 10000 w 10000"/>
              <a:gd name="connsiteY14" fmla="*/ 3629 h 10017"/>
              <a:gd name="connsiteX15" fmla="*/ 9939 w 10000"/>
              <a:gd name="connsiteY15" fmla="*/ 3443 h 10017"/>
              <a:gd name="connsiteX16" fmla="*/ 9816 w 10000"/>
              <a:gd name="connsiteY16" fmla="*/ 3226 h 10017"/>
              <a:gd name="connsiteX17" fmla="*/ 9631 w 10000"/>
              <a:gd name="connsiteY17" fmla="*/ 3009 h 10017"/>
              <a:gd name="connsiteX18" fmla="*/ 9386 w 10000"/>
              <a:gd name="connsiteY18" fmla="*/ 2901 h 10017"/>
              <a:gd name="connsiteX19" fmla="*/ 9171 w 10000"/>
              <a:gd name="connsiteY19" fmla="*/ 2808 h 10017"/>
              <a:gd name="connsiteX20" fmla="*/ 9002 w 10000"/>
              <a:gd name="connsiteY20" fmla="*/ 2808 h 10017"/>
              <a:gd name="connsiteX21" fmla="*/ 8786 w 10000"/>
              <a:gd name="connsiteY21" fmla="*/ 2808 h 10017"/>
              <a:gd name="connsiteX22" fmla="*/ 8602 w 10000"/>
              <a:gd name="connsiteY22" fmla="*/ 2901 h 10017"/>
              <a:gd name="connsiteX23" fmla="*/ 8295 w 10000"/>
              <a:gd name="connsiteY23" fmla="*/ 3071 h 10017"/>
              <a:gd name="connsiteX24" fmla="*/ 8172 w 10000"/>
              <a:gd name="connsiteY24" fmla="*/ 3071 h 10017"/>
              <a:gd name="connsiteX25" fmla="*/ 8003 w 10000"/>
              <a:gd name="connsiteY25" fmla="*/ 3009 h 10017"/>
              <a:gd name="connsiteX26" fmla="*/ 7788 w 10000"/>
              <a:gd name="connsiteY26" fmla="*/ 2808 h 10017"/>
              <a:gd name="connsiteX27" fmla="*/ 7788 w 10000"/>
              <a:gd name="connsiteY27" fmla="*/ 2746 h 10017"/>
              <a:gd name="connsiteX28" fmla="*/ 7788 w 10000"/>
              <a:gd name="connsiteY28" fmla="*/ 17 h 10017"/>
              <a:gd name="connsiteX29" fmla="*/ 70 w 10000"/>
              <a:gd name="connsiteY29" fmla="*/ 0 h 10017"/>
              <a:gd name="connsiteX30" fmla="*/ 70 w 10000"/>
              <a:gd name="connsiteY30" fmla="*/ 2853 h 10017"/>
              <a:gd name="connsiteX31" fmla="*/ 215 w 10000"/>
              <a:gd name="connsiteY31" fmla="*/ 3009 h 10017"/>
              <a:gd name="connsiteX32" fmla="*/ 430 w 10000"/>
              <a:gd name="connsiteY32" fmla="*/ 3071 h 10017"/>
              <a:gd name="connsiteX33" fmla="*/ 522 w 10000"/>
              <a:gd name="connsiteY33" fmla="*/ 3071 h 10017"/>
              <a:gd name="connsiteX34" fmla="*/ 829 w 10000"/>
              <a:gd name="connsiteY34" fmla="*/ 2901 h 10017"/>
              <a:gd name="connsiteX35" fmla="*/ 1029 w 10000"/>
              <a:gd name="connsiteY35" fmla="*/ 2808 h 10017"/>
              <a:gd name="connsiteX36" fmla="*/ 1214 w 10000"/>
              <a:gd name="connsiteY36" fmla="*/ 2808 h 10017"/>
              <a:gd name="connsiteX37" fmla="*/ 1429 w 10000"/>
              <a:gd name="connsiteY37" fmla="*/ 2808 h 10017"/>
              <a:gd name="connsiteX38" fmla="*/ 1644 w 10000"/>
              <a:gd name="connsiteY38" fmla="*/ 2901 h 10017"/>
              <a:gd name="connsiteX39" fmla="*/ 1859 w 10000"/>
              <a:gd name="connsiteY39" fmla="*/ 3009 h 10017"/>
              <a:gd name="connsiteX40" fmla="*/ 2058 w 10000"/>
              <a:gd name="connsiteY40" fmla="*/ 3226 h 10017"/>
              <a:gd name="connsiteX41" fmla="*/ 2151 w 10000"/>
              <a:gd name="connsiteY41" fmla="*/ 3443 h 10017"/>
              <a:gd name="connsiteX42" fmla="*/ 2243 w 10000"/>
              <a:gd name="connsiteY42" fmla="*/ 3629 h 10017"/>
              <a:gd name="connsiteX43" fmla="*/ 2243 w 10000"/>
              <a:gd name="connsiteY43" fmla="*/ 3908 h 10017"/>
              <a:gd name="connsiteX44" fmla="*/ 2243 w 10000"/>
              <a:gd name="connsiteY44" fmla="*/ 4172 h 10017"/>
              <a:gd name="connsiteX45" fmla="*/ 2151 w 10000"/>
              <a:gd name="connsiteY45" fmla="*/ 4358 h 10017"/>
              <a:gd name="connsiteX46" fmla="*/ 2058 w 10000"/>
              <a:gd name="connsiteY46" fmla="*/ 4544 h 10017"/>
              <a:gd name="connsiteX47" fmla="*/ 1859 w 10000"/>
              <a:gd name="connsiteY47" fmla="*/ 4792 h 10017"/>
              <a:gd name="connsiteX48" fmla="*/ 1644 w 10000"/>
              <a:gd name="connsiteY48" fmla="*/ 4916 h 10017"/>
              <a:gd name="connsiteX49" fmla="*/ 1429 w 10000"/>
              <a:gd name="connsiteY49" fmla="*/ 4978 h 10017"/>
              <a:gd name="connsiteX50" fmla="*/ 1214 w 10000"/>
              <a:gd name="connsiteY50" fmla="*/ 5009 h 10017"/>
              <a:gd name="connsiteX51" fmla="*/ 1029 w 10000"/>
              <a:gd name="connsiteY51" fmla="*/ 5009 h 10017"/>
              <a:gd name="connsiteX52" fmla="*/ 829 w 10000"/>
              <a:gd name="connsiteY52" fmla="*/ 4916 h 10017"/>
              <a:gd name="connsiteX53" fmla="*/ 522 w 10000"/>
              <a:gd name="connsiteY53" fmla="*/ 4730 h 10017"/>
              <a:gd name="connsiteX54" fmla="*/ 430 w 10000"/>
              <a:gd name="connsiteY54" fmla="*/ 4730 h 10017"/>
              <a:gd name="connsiteX55" fmla="*/ 215 w 10000"/>
              <a:gd name="connsiteY55" fmla="*/ 4792 h 10017"/>
              <a:gd name="connsiteX56" fmla="*/ 0 w 10000"/>
              <a:gd name="connsiteY56" fmla="*/ 4947 h 10017"/>
              <a:gd name="connsiteX57" fmla="*/ 0 w 10000"/>
              <a:gd name="connsiteY57" fmla="*/ 7815 h 10017"/>
              <a:gd name="connsiteX58" fmla="*/ 2734 w 10000"/>
              <a:gd name="connsiteY58" fmla="*/ 7815 h 10017"/>
              <a:gd name="connsiteX59" fmla="*/ 2796 w 10000"/>
              <a:gd name="connsiteY59" fmla="*/ 7815 h 10017"/>
              <a:gd name="connsiteX60" fmla="*/ 2995 w 10000"/>
              <a:gd name="connsiteY60" fmla="*/ 8001 h 10017"/>
              <a:gd name="connsiteX61" fmla="*/ 3057 w 10000"/>
              <a:gd name="connsiteY61" fmla="*/ 8188 h 10017"/>
              <a:gd name="connsiteX62" fmla="*/ 3057 w 10000"/>
              <a:gd name="connsiteY62" fmla="*/ 8312 h 10017"/>
              <a:gd name="connsiteX63" fmla="*/ 2888 w 10000"/>
              <a:gd name="connsiteY63" fmla="*/ 8622 h 10017"/>
              <a:gd name="connsiteX64" fmla="*/ 2796 w 10000"/>
              <a:gd name="connsiteY64" fmla="*/ 8808 h 10017"/>
              <a:gd name="connsiteX65" fmla="*/ 2796 w 10000"/>
              <a:gd name="connsiteY65" fmla="*/ 9009 h 10017"/>
              <a:gd name="connsiteX66" fmla="*/ 2826 w 10000"/>
              <a:gd name="connsiteY66" fmla="*/ 9226 h 10017"/>
              <a:gd name="connsiteX67" fmla="*/ 2888 w 10000"/>
              <a:gd name="connsiteY67" fmla="*/ 9412 h 10017"/>
              <a:gd name="connsiteX68" fmla="*/ 3026 w 10000"/>
              <a:gd name="connsiteY68" fmla="*/ 9660 h 10017"/>
              <a:gd name="connsiteX69" fmla="*/ 3241 w 10000"/>
              <a:gd name="connsiteY69" fmla="*/ 9846 h 10017"/>
              <a:gd name="connsiteX70" fmla="*/ 3425 w 10000"/>
              <a:gd name="connsiteY70" fmla="*/ 9970 h 10017"/>
              <a:gd name="connsiteX71" fmla="*/ 3610 w 10000"/>
              <a:gd name="connsiteY71" fmla="*/ 10017 h 10017"/>
              <a:gd name="connsiteX72" fmla="*/ 3886 w 10000"/>
              <a:gd name="connsiteY72" fmla="*/ 10017 h 10017"/>
              <a:gd name="connsiteX73" fmla="*/ 4147 w 10000"/>
              <a:gd name="connsiteY73" fmla="*/ 10017 h 10017"/>
              <a:gd name="connsiteX74" fmla="*/ 4363 w 10000"/>
              <a:gd name="connsiteY74" fmla="*/ 9970 h 10017"/>
              <a:gd name="connsiteX75" fmla="*/ 4547 w 10000"/>
              <a:gd name="connsiteY75" fmla="*/ 9846 h 10017"/>
              <a:gd name="connsiteX76" fmla="*/ 4762 w 10000"/>
              <a:gd name="connsiteY76" fmla="*/ 9660 h 10017"/>
              <a:gd name="connsiteX77" fmla="*/ 4885 w 10000"/>
              <a:gd name="connsiteY77" fmla="*/ 9412 h 10017"/>
              <a:gd name="connsiteX78" fmla="*/ 4977 w 10000"/>
              <a:gd name="connsiteY78" fmla="*/ 9226 h 10017"/>
              <a:gd name="connsiteX79" fmla="*/ 4977 w 10000"/>
              <a:gd name="connsiteY79" fmla="*/ 9009 h 10017"/>
              <a:gd name="connsiteX80" fmla="*/ 4977 w 10000"/>
              <a:gd name="connsiteY80" fmla="*/ 8808 h 10017"/>
              <a:gd name="connsiteX81" fmla="*/ 4885 w 10000"/>
              <a:gd name="connsiteY81" fmla="*/ 8622 h 10017"/>
              <a:gd name="connsiteX82" fmla="*/ 4731 w 10000"/>
              <a:gd name="connsiteY82" fmla="*/ 8312 h 10017"/>
              <a:gd name="connsiteX83" fmla="*/ 4700 w 10000"/>
              <a:gd name="connsiteY83" fmla="*/ 8188 h 10017"/>
              <a:gd name="connsiteX84" fmla="*/ 4762 w 10000"/>
              <a:gd name="connsiteY84" fmla="*/ 8001 h 10017"/>
              <a:gd name="connsiteX85" fmla="*/ 4946 w 10000"/>
              <a:gd name="connsiteY85" fmla="*/ 7815 h 10017"/>
              <a:gd name="connsiteX86" fmla="*/ 7788 w 10000"/>
              <a:gd name="connsiteY86" fmla="*/ 7815 h 10017"/>
              <a:gd name="connsiteX87" fmla="*/ 7788 w 10000"/>
              <a:gd name="connsiteY87" fmla="*/ 5102 h 10017"/>
              <a:gd name="connsiteX88" fmla="*/ 7788 w 10000"/>
              <a:gd name="connsiteY88" fmla="*/ 4947 h 1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000" h="10017">
                <a:moveTo>
                  <a:pt x="7788" y="4947"/>
                </a:moveTo>
                <a:lnTo>
                  <a:pt x="8003" y="4792"/>
                </a:lnTo>
                <a:lnTo>
                  <a:pt x="8172" y="4730"/>
                </a:lnTo>
                <a:lnTo>
                  <a:pt x="8295" y="4730"/>
                </a:lnTo>
                <a:lnTo>
                  <a:pt x="8602" y="4916"/>
                </a:lnTo>
                <a:lnTo>
                  <a:pt x="8786" y="5009"/>
                </a:lnTo>
                <a:lnTo>
                  <a:pt x="9002" y="5009"/>
                </a:lnTo>
                <a:lnTo>
                  <a:pt x="9171" y="4978"/>
                </a:lnTo>
                <a:lnTo>
                  <a:pt x="9386" y="4916"/>
                </a:lnTo>
                <a:lnTo>
                  <a:pt x="9631" y="4792"/>
                </a:lnTo>
                <a:lnTo>
                  <a:pt x="9816" y="4544"/>
                </a:lnTo>
                <a:lnTo>
                  <a:pt x="9939" y="4358"/>
                </a:lnTo>
                <a:cubicBezTo>
                  <a:pt x="9959" y="4296"/>
                  <a:pt x="9980" y="4234"/>
                  <a:pt x="10000" y="4172"/>
                </a:cubicBezTo>
                <a:lnTo>
                  <a:pt x="10000" y="3908"/>
                </a:lnTo>
                <a:lnTo>
                  <a:pt x="10000" y="3629"/>
                </a:lnTo>
                <a:cubicBezTo>
                  <a:pt x="9980" y="3567"/>
                  <a:pt x="9959" y="3505"/>
                  <a:pt x="9939" y="3443"/>
                </a:cubicBezTo>
                <a:lnTo>
                  <a:pt x="9816" y="3226"/>
                </a:lnTo>
                <a:cubicBezTo>
                  <a:pt x="9754" y="3154"/>
                  <a:pt x="9693" y="3081"/>
                  <a:pt x="9631" y="3009"/>
                </a:cubicBezTo>
                <a:lnTo>
                  <a:pt x="9386" y="2901"/>
                </a:lnTo>
                <a:lnTo>
                  <a:pt x="9171" y="2808"/>
                </a:lnTo>
                <a:lnTo>
                  <a:pt x="9002" y="2808"/>
                </a:lnTo>
                <a:lnTo>
                  <a:pt x="8786" y="2808"/>
                </a:lnTo>
                <a:lnTo>
                  <a:pt x="8602" y="2901"/>
                </a:lnTo>
                <a:lnTo>
                  <a:pt x="8295" y="3071"/>
                </a:lnTo>
                <a:lnTo>
                  <a:pt x="8172" y="3071"/>
                </a:lnTo>
                <a:lnTo>
                  <a:pt x="8003" y="3009"/>
                </a:lnTo>
                <a:lnTo>
                  <a:pt x="7788" y="2808"/>
                </a:lnTo>
                <a:lnTo>
                  <a:pt x="7788" y="2746"/>
                </a:lnTo>
                <a:lnTo>
                  <a:pt x="7788" y="17"/>
                </a:lnTo>
                <a:lnTo>
                  <a:pt x="70" y="0"/>
                </a:lnTo>
                <a:cubicBezTo>
                  <a:pt x="51" y="945"/>
                  <a:pt x="89" y="1908"/>
                  <a:pt x="70" y="2853"/>
                </a:cubicBezTo>
                <a:lnTo>
                  <a:pt x="215" y="3009"/>
                </a:lnTo>
                <a:lnTo>
                  <a:pt x="430" y="3071"/>
                </a:lnTo>
                <a:lnTo>
                  <a:pt x="522" y="3071"/>
                </a:lnTo>
                <a:lnTo>
                  <a:pt x="829" y="2901"/>
                </a:lnTo>
                <a:lnTo>
                  <a:pt x="1029" y="2808"/>
                </a:lnTo>
                <a:lnTo>
                  <a:pt x="1214" y="2808"/>
                </a:lnTo>
                <a:lnTo>
                  <a:pt x="1429" y="2808"/>
                </a:lnTo>
                <a:lnTo>
                  <a:pt x="1644" y="2901"/>
                </a:lnTo>
                <a:lnTo>
                  <a:pt x="1859" y="3009"/>
                </a:lnTo>
                <a:lnTo>
                  <a:pt x="2058" y="3226"/>
                </a:lnTo>
                <a:cubicBezTo>
                  <a:pt x="2089" y="3298"/>
                  <a:pt x="2120" y="3371"/>
                  <a:pt x="2151" y="3443"/>
                </a:cubicBezTo>
                <a:cubicBezTo>
                  <a:pt x="2182" y="3505"/>
                  <a:pt x="2212" y="3567"/>
                  <a:pt x="2243" y="3629"/>
                </a:cubicBezTo>
                <a:lnTo>
                  <a:pt x="2243" y="3908"/>
                </a:lnTo>
                <a:lnTo>
                  <a:pt x="2243" y="4172"/>
                </a:lnTo>
                <a:cubicBezTo>
                  <a:pt x="2212" y="4234"/>
                  <a:pt x="2182" y="4296"/>
                  <a:pt x="2151" y="4358"/>
                </a:cubicBezTo>
                <a:lnTo>
                  <a:pt x="2058" y="4544"/>
                </a:lnTo>
                <a:cubicBezTo>
                  <a:pt x="1992" y="4627"/>
                  <a:pt x="1925" y="4709"/>
                  <a:pt x="1859" y="4792"/>
                </a:cubicBezTo>
                <a:lnTo>
                  <a:pt x="1644" y="4916"/>
                </a:lnTo>
                <a:lnTo>
                  <a:pt x="1429" y="4978"/>
                </a:lnTo>
                <a:lnTo>
                  <a:pt x="1214" y="5009"/>
                </a:lnTo>
                <a:lnTo>
                  <a:pt x="1029" y="5009"/>
                </a:lnTo>
                <a:lnTo>
                  <a:pt x="829" y="4916"/>
                </a:lnTo>
                <a:lnTo>
                  <a:pt x="522" y="4730"/>
                </a:lnTo>
                <a:lnTo>
                  <a:pt x="430" y="4730"/>
                </a:lnTo>
                <a:lnTo>
                  <a:pt x="215" y="4792"/>
                </a:lnTo>
                <a:lnTo>
                  <a:pt x="0" y="4947"/>
                </a:lnTo>
                <a:lnTo>
                  <a:pt x="0" y="7815"/>
                </a:lnTo>
                <a:lnTo>
                  <a:pt x="2734" y="7815"/>
                </a:lnTo>
                <a:lnTo>
                  <a:pt x="2796" y="7815"/>
                </a:lnTo>
                <a:lnTo>
                  <a:pt x="2995" y="8001"/>
                </a:lnTo>
                <a:cubicBezTo>
                  <a:pt x="3016" y="8063"/>
                  <a:pt x="3036" y="8126"/>
                  <a:pt x="3057" y="8188"/>
                </a:cubicBezTo>
                <a:lnTo>
                  <a:pt x="3057" y="8312"/>
                </a:lnTo>
                <a:lnTo>
                  <a:pt x="2888" y="8622"/>
                </a:lnTo>
                <a:cubicBezTo>
                  <a:pt x="2857" y="8684"/>
                  <a:pt x="2827" y="8746"/>
                  <a:pt x="2796" y="8808"/>
                </a:cubicBezTo>
                <a:lnTo>
                  <a:pt x="2796" y="9009"/>
                </a:lnTo>
                <a:cubicBezTo>
                  <a:pt x="2806" y="9081"/>
                  <a:pt x="2816" y="9154"/>
                  <a:pt x="2826" y="9226"/>
                </a:cubicBezTo>
                <a:cubicBezTo>
                  <a:pt x="2847" y="9288"/>
                  <a:pt x="2867" y="9350"/>
                  <a:pt x="2888" y="9412"/>
                </a:cubicBezTo>
                <a:lnTo>
                  <a:pt x="3026" y="9660"/>
                </a:lnTo>
                <a:lnTo>
                  <a:pt x="3241" y="9846"/>
                </a:lnTo>
                <a:lnTo>
                  <a:pt x="3425" y="9970"/>
                </a:lnTo>
                <a:lnTo>
                  <a:pt x="3610" y="10017"/>
                </a:lnTo>
                <a:lnTo>
                  <a:pt x="3886" y="10017"/>
                </a:lnTo>
                <a:lnTo>
                  <a:pt x="4147" y="10017"/>
                </a:lnTo>
                <a:lnTo>
                  <a:pt x="4363" y="9970"/>
                </a:lnTo>
                <a:lnTo>
                  <a:pt x="4547" y="9846"/>
                </a:lnTo>
                <a:lnTo>
                  <a:pt x="4762" y="9660"/>
                </a:lnTo>
                <a:lnTo>
                  <a:pt x="4885" y="9412"/>
                </a:lnTo>
                <a:cubicBezTo>
                  <a:pt x="4916" y="9350"/>
                  <a:pt x="4946" y="9288"/>
                  <a:pt x="4977" y="9226"/>
                </a:cubicBezTo>
                <a:lnTo>
                  <a:pt x="4977" y="9009"/>
                </a:lnTo>
                <a:lnTo>
                  <a:pt x="4977" y="8808"/>
                </a:lnTo>
                <a:cubicBezTo>
                  <a:pt x="4946" y="8746"/>
                  <a:pt x="4916" y="8684"/>
                  <a:pt x="4885" y="8622"/>
                </a:cubicBezTo>
                <a:lnTo>
                  <a:pt x="4731" y="8312"/>
                </a:lnTo>
                <a:cubicBezTo>
                  <a:pt x="4721" y="8271"/>
                  <a:pt x="4710" y="8229"/>
                  <a:pt x="4700" y="8188"/>
                </a:cubicBezTo>
                <a:cubicBezTo>
                  <a:pt x="4721" y="8126"/>
                  <a:pt x="4741" y="8063"/>
                  <a:pt x="4762" y="8001"/>
                </a:cubicBezTo>
                <a:lnTo>
                  <a:pt x="4946" y="7815"/>
                </a:lnTo>
                <a:lnTo>
                  <a:pt x="7788" y="7815"/>
                </a:lnTo>
                <a:lnTo>
                  <a:pt x="7788" y="5102"/>
                </a:lnTo>
                <a:lnTo>
                  <a:pt x="7788" y="4947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84" name="Freeform 18"/>
          <p:cNvSpPr>
            <a:spLocks/>
          </p:cNvSpPr>
          <p:nvPr/>
        </p:nvSpPr>
        <p:spPr bwMode="gray">
          <a:xfrm>
            <a:off x="9898751" y="2467507"/>
            <a:ext cx="1316263" cy="1065202"/>
          </a:xfrm>
          <a:custGeom>
            <a:avLst/>
            <a:gdLst/>
            <a:ahLst/>
            <a:cxnLst>
              <a:cxn ang="0">
                <a:pos x="327" y="503"/>
              </a:cxn>
              <a:cxn ang="0">
                <a:pos x="502" y="503"/>
              </a:cxn>
              <a:cxn ang="0">
                <a:pos x="502" y="0"/>
              </a:cxn>
              <a:cxn ang="0">
                <a:pos x="0" y="0"/>
              </a:cxn>
              <a:cxn ang="0">
                <a:pos x="0" y="184"/>
              </a:cxn>
              <a:cxn ang="0">
                <a:pos x="12" y="193"/>
              </a:cxn>
              <a:cxn ang="0">
                <a:pos x="25" y="197"/>
              </a:cxn>
              <a:cxn ang="0">
                <a:pos x="31" y="197"/>
              </a:cxn>
              <a:cxn ang="0">
                <a:pos x="51" y="186"/>
              </a:cxn>
              <a:cxn ang="0">
                <a:pos x="65" y="180"/>
              </a:cxn>
              <a:cxn ang="0">
                <a:pos x="79" y="180"/>
              </a:cxn>
              <a:cxn ang="0">
                <a:pos x="90" y="180"/>
              </a:cxn>
              <a:cxn ang="0">
                <a:pos x="104" y="186"/>
              </a:cxn>
              <a:cxn ang="0">
                <a:pos x="118" y="193"/>
              </a:cxn>
              <a:cxn ang="0">
                <a:pos x="132" y="207"/>
              </a:cxn>
              <a:cxn ang="0">
                <a:pos x="138" y="221"/>
              </a:cxn>
              <a:cxn ang="0">
                <a:pos x="144" y="233"/>
              </a:cxn>
              <a:cxn ang="0">
                <a:pos x="144" y="251"/>
              </a:cxn>
              <a:cxn ang="0">
                <a:pos x="144" y="268"/>
              </a:cxn>
              <a:cxn ang="0">
                <a:pos x="138" y="280"/>
              </a:cxn>
              <a:cxn ang="0">
                <a:pos x="132" y="292"/>
              </a:cxn>
              <a:cxn ang="0">
                <a:pos x="118" y="308"/>
              </a:cxn>
              <a:cxn ang="0">
                <a:pos x="104" y="316"/>
              </a:cxn>
              <a:cxn ang="0">
                <a:pos x="90" y="320"/>
              </a:cxn>
              <a:cxn ang="0">
                <a:pos x="79" y="322"/>
              </a:cxn>
              <a:cxn ang="0">
                <a:pos x="65" y="322"/>
              </a:cxn>
              <a:cxn ang="0">
                <a:pos x="51" y="316"/>
              </a:cxn>
              <a:cxn ang="0">
                <a:pos x="33" y="304"/>
              </a:cxn>
              <a:cxn ang="0">
                <a:pos x="25" y="304"/>
              </a:cxn>
              <a:cxn ang="0">
                <a:pos x="12" y="308"/>
              </a:cxn>
              <a:cxn ang="0">
                <a:pos x="0" y="318"/>
              </a:cxn>
              <a:cxn ang="0">
                <a:pos x="0" y="503"/>
              </a:cxn>
              <a:cxn ang="0">
                <a:pos x="183" y="503"/>
              </a:cxn>
              <a:cxn ang="0">
                <a:pos x="181" y="503"/>
              </a:cxn>
              <a:cxn ang="0">
                <a:pos x="195" y="488"/>
              </a:cxn>
              <a:cxn ang="0">
                <a:pos x="199" y="476"/>
              </a:cxn>
              <a:cxn ang="0">
                <a:pos x="199" y="468"/>
              </a:cxn>
              <a:cxn ang="0">
                <a:pos x="187" y="448"/>
              </a:cxn>
              <a:cxn ang="0">
                <a:pos x="181" y="436"/>
              </a:cxn>
              <a:cxn ang="0">
                <a:pos x="181" y="422"/>
              </a:cxn>
              <a:cxn ang="0">
                <a:pos x="181" y="409"/>
              </a:cxn>
              <a:cxn ang="0">
                <a:pos x="187" y="395"/>
              </a:cxn>
              <a:cxn ang="0">
                <a:pos x="195" y="381"/>
              </a:cxn>
              <a:cxn ang="0">
                <a:pos x="209" y="367"/>
              </a:cxn>
              <a:cxn ang="0">
                <a:pos x="222" y="361"/>
              </a:cxn>
              <a:cxn ang="0">
                <a:pos x="234" y="357"/>
              </a:cxn>
              <a:cxn ang="0">
                <a:pos x="252" y="357"/>
              </a:cxn>
              <a:cxn ang="0">
                <a:pos x="270" y="357"/>
              </a:cxn>
              <a:cxn ang="0">
                <a:pos x="282" y="361"/>
              </a:cxn>
              <a:cxn ang="0">
                <a:pos x="293" y="367"/>
              </a:cxn>
              <a:cxn ang="0">
                <a:pos x="309" y="381"/>
              </a:cxn>
              <a:cxn ang="0">
                <a:pos x="317" y="395"/>
              </a:cxn>
              <a:cxn ang="0">
                <a:pos x="323" y="409"/>
              </a:cxn>
              <a:cxn ang="0">
                <a:pos x="323" y="422"/>
              </a:cxn>
              <a:cxn ang="0">
                <a:pos x="323" y="436"/>
              </a:cxn>
              <a:cxn ang="0">
                <a:pos x="317" y="448"/>
              </a:cxn>
              <a:cxn ang="0">
                <a:pos x="305" y="468"/>
              </a:cxn>
              <a:cxn ang="0">
                <a:pos x="305" y="476"/>
              </a:cxn>
              <a:cxn ang="0">
                <a:pos x="309" y="488"/>
              </a:cxn>
              <a:cxn ang="0">
                <a:pos x="323" y="501"/>
              </a:cxn>
              <a:cxn ang="0">
                <a:pos x="327" y="503"/>
              </a:cxn>
            </a:cxnLst>
            <a:rect l="0" t="0" r="r" b="b"/>
            <a:pathLst>
              <a:path w="502" h="503">
                <a:moveTo>
                  <a:pt x="327" y="503"/>
                </a:moveTo>
                <a:lnTo>
                  <a:pt x="502" y="503"/>
                </a:lnTo>
                <a:lnTo>
                  <a:pt x="502" y="0"/>
                </a:lnTo>
                <a:lnTo>
                  <a:pt x="0" y="0"/>
                </a:lnTo>
                <a:lnTo>
                  <a:pt x="0" y="184"/>
                </a:lnTo>
                <a:lnTo>
                  <a:pt x="12" y="193"/>
                </a:lnTo>
                <a:lnTo>
                  <a:pt x="25" y="197"/>
                </a:lnTo>
                <a:lnTo>
                  <a:pt x="31" y="197"/>
                </a:lnTo>
                <a:lnTo>
                  <a:pt x="51" y="186"/>
                </a:lnTo>
                <a:lnTo>
                  <a:pt x="65" y="180"/>
                </a:lnTo>
                <a:lnTo>
                  <a:pt x="79" y="180"/>
                </a:lnTo>
                <a:lnTo>
                  <a:pt x="90" y="180"/>
                </a:lnTo>
                <a:lnTo>
                  <a:pt x="104" y="186"/>
                </a:lnTo>
                <a:lnTo>
                  <a:pt x="118" y="193"/>
                </a:lnTo>
                <a:lnTo>
                  <a:pt x="132" y="207"/>
                </a:lnTo>
                <a:lnTo>
                  <a:pt x="138" y="221"/>
                </a:lnTo>
                <a:lnTo>
                  <a:pt x="144" y="233"/>
                </a:lnTo>
                <a:lnTo>
                  <a:pt x="144" y="251"/>
                </a:lnTo>
                <a:lnTo>
                  <a:pt x="144" y="268"/>
                </a:lnTo>
                <a:lnTo>
                  <a:pt x="138" y="280"/>
                </a:lnTo>
                <a:lnTo>
                  <a:pt x="132" y="292"/>
                </a:lnTo>
                <a:lnTo>
                  <a:pt x="118" y="308"/>
                </a:lnTo>
                <a:lnTo>
                  <a:pt x="104" y="316"/>
                </a:lnTo>
                <a:lnTo>
                  <a:pt x="90" y="320"/>
                </a:lnTo>
                <a:lnTo>
                  <a:pt x="79" y="322"/>
                </a:lnTo>
                <a:lnTo>
                  <a:pt x="65" y="322"/>
                </a:lnTo>
                <a:lnTo>
                  <a:pt x="51" y="316"/>
                </a:lnTo>
                <a:lnTo>
                  <a:pt x="33" y="304"/>
                </a:lnTo>
                <a:lnTo>
                  <a:pt x="25" y="304"/>
                </a:lnTo>
                <a:lnTo>
                  <a:pt x="12" y="308"/>
                </a:lnTo>
                <a:lnTo>
                  <a:pt x="0" y="318"/>
                </a:lnTo>
                <a:lnTo>
                  <a:pt x="0" y="503"/>
                </a:lnTo>
                <a:lnTo>
                  <a:pt x="183" y="503"/>
                </a:lnTo>
                <a:lnTo>
                  <a:pt x="181" y="503"/>
                </a:lnTo>
                <a:lnTo>
                  <a:pt x="195" y="488"/>
                </a:lnTo>
                <a:lnTo>
                  <a:pt x="199" y="476"/>
                </a:lnTo>
                <a:lnTo>
                  <a:pt x="199" y="468"/>
                </a:lnTo>
                <a:lnTo>
                  <a:pt x="187" y="448"/>
                </a:lnTo>
                <a:lnTo>
                  <a:pt x="181" y="436"/>
                </a:lnTo>
                <a:lnTo>
                  <a:pt x="181" y="422"/>
                </a:lnTo>
                <a:lnTo>
                  <a:pt x="181" y="409"/>
                </a:lnTo>
                <a:lnTo>
                  <a:pt x="187" y="395"/>
                </a:lnTo>
                <a:lnTo>
                  <a:pt x="195" y="381"/>
                </a:lnTo>
                <a:lnTo>
                  <a:pt x="209" y="367"/>
                </a:lnTo>
                <a:lnTo>
                  <a:pt x="222" y="361"/>
                </a:lnTo>
                <a:lnTo>
                  <a:pt x="234" y="357"/>
                </a:lnTo>
                <a:lnTo>
                  <a:pt x="252" y="357"/>
                </a:lnTo>
                <a:lnTo>
                  <a:pt x="270" y="357"/>
                </a:lnTo>
                <a:lnTo>
                  <a:pt x="282" y="361"/>
                </a:lnTo>
                <a:lnTo>
                  <a:pt x="293" y="367"/>
                </a:lnTo>
                <a:lnTo>
                  <a:pt x="309" y="381"/>
                </a:lnTo>
                <a:lnTo>
                  <a:pt x="317" y="395"/>
                </a:lnTo>
                <a:lnTo>
                  <a:pt x="323" y="409"/>
                </a:lnTo>
                <a:lnTo>
                  <a:pt x="323" y="422"/>
                </a:lnTo>
                <a:lnTo>
                  <a:pt x="323" y="436"/>
                </a:lnTo>
                <a:lnTo>
                  <a:pt x="317" y="448"/>
                </a:lnTo>
                <a:lnTo>
                  <a:pt x="305" y="468"/>
                </a:lnTo>
                <a:lnTo>
                  <a:pt x="305" y="476"/>
                </a:lnTo>
                <a:lnTo>
                  <a:pt x="309" y="488"/>
                </a:lnTo>
                <a:lnTo>
                  <a:pt x="323" y="501"/>
                </a:lnTo>
                <a:lnTo>
                  <a:pt x="327" y="503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799" dirty="0">
              <a:solidFill>
                <a:schemeClr val="bg1"/>
              </a:solidFill>
            </a:endParaRPr>
          </a:p>
        </p:txBody>
      </p:sp>
      <p:sp>
        <p:nvSpPr>
          <p:cNvPr id="85" name="Freeform 19"/>
          <p:cNvSpPr>
            <a:spLocks/>
          </p:cNvSpPr>
          <p:nvPr/>
        </p:nvSpPr>
        <p:spPr bwMode="gray">
          <a:xfrm>
            <a:off x="8195159" y="3532709"/>
            <a:ext cx="1703593" cy="1061252"/>
          </a:xfrm>
          <a:custGeom>
            <a:avLst/>
            <a:gdLst/>
            <a:ahLst/>
            <a:cxnLst>
              <a:cxn ang="0">
                <a:pos x="338" y="10"/>
              </a:cxn>
              <a:cxn ang="0">
                <a:pos x="342" y="32"/>
              </a:cxn>
              <a:cxn ang="0">
                <a:pos x="325" y="64"/>
              </a:cxn>
              <a:cxn ang="0">
                <a:pos x="327" y="89"/>
              </a:cxn>
              <a:cxn ang="0">
                <a:pos x="340" y="119"/>
              </a:cxn>
              <a:cxn ang="0">
                <a:pos x="366" y="139"/>
              </a:cxn>
              <a:cxn ang="0">
                <a:pos x="396" y="142"/>
              </a:cxn>
              <a:cxn ang="0">
                <a:pos x="427" y="139"/>
              </a:cxn>
              <a:cxn ang="0">
                <a:pos x="453" y="119"/>
              </a:cxn>
              <a:cxn ang="0">
                <a:pos x="467" y="89"/>
              </a:cxn>
              <a:cxn ang="0">
                <a:pos x="467" y="64"/>
              </a:cxn>
              <a:cxn ang="0">
                <a:pos x="451" y="32"/>
              </a:cxn>
              <a:cxn ang="0">
                <a:pos x="453" y="10"/>
              </a:cxn>
              <a:cxn ang="0">
                <a:pos x="465" y="0"/>
              </a:cxn>
              <a:cxn ang="0">
                <a:pos x="650" y="178"/>
              </a:cxn>
              <a:cxn ang="0">
                <a:pos x="624" y="200"/>
              </a:cxn>
              <a:cxn ang="0">
                <a:pos x="599" y="188"/>
              </a:cxn>
              <a:cxn ang="0">
                <a:pos x="571" y="182"/>
              </a:cxn>
              <a:cxn ang="0">
                <a:pos x="545" y="188"/>
              </a:cxn>
              <a:cxn ang="0">
                <a:pos x="518" y="212"/>
              </a:cxn>
              <a:cxn ang="0">
                <a:pos x="506" y="235"/>
              </a:cxn>
              <a:cxn ang="0">
                <a:pos x="506" y="271"/>
              </a:cxn>
              <a:cxn ang="0">
                <a:pos x="518" y="296"/>
              </a:cxn>
              <a:cxn ang="0">
                <a:pos x="545" y="318"/>
              </a:cxn>
              <a:cxn ang="0">
                <a:pos x="571" y="324"/>
              </a:cxn>
              <a:cxn ang="0">
                <a:pos x="599" y="318"/>
              </a:cxn>
              <a:cxn ang="0">
                <a:pos x="624" y="306"/>
              </a:cxn>
              <a:cxn ang="0">
                <a:pos x="650" y="322"/>
              </a:cxn>
              <a:cxn ang="0">
                <a:pos x="465" y="500"/>
              </a:cxn>
              <a:cxn ang="0">
                <a:pos x="453" y="488"/>
              </a:cxn>
              <a:cxn ang="0">
                <a:pos x="449" y="468"/>
              </a:cxn>
              <a:cxn ang="0">
                <a:pos x="467" y="437"/>
              </a:cxn>
              <a:cxn ang="0">
                <a:pos x="467" y="409"/>
              </a:cxn>
              <a:cxn ang="0">
                <a:pos x="453" y="381"/>
              </a:cxn>
              <a:cxn ang="0">
                <a:pos x="425" y="362"/>
              </a:cxn>
              <a:cxn ang="0">
                <a:pos x="396" y="358"/>
              </a:cxn>
              <a:cxn ang="0">
                <a:pos x="366" y="362"/>
              </a:cxn>
              <a:cxn ang="0">
                <a:pos x="338" y="381"/>
              </a:cxn>
              <a:cxn ang="0">
                <a:pos x="325" y="409"/>
              </a:cxn>
              <a:cxn ang="0">
                <a:pos x="325" y="437"/>
              </a:cxn>
              <a:cxn ang="0">
                <a:pos x="342" y="468"/>
              </a:cxn>
              <a:cxn ang="0">
                <a:pos x="338" y="488"/>
              </a:cxn>
              <a:cxn ang="0">
                <a:pos x="143" y="500"/>
              </a:cxn>
              <a:cxn ang="0">
                <a:pos x="143" y="324"/>
              </a:cxn>
              <a:cxn ang="0">
                <a:pos x="118" y="308"/>
              </a:cxn>
              <a:cxn ang="0">
                <a:pos x="92" y="320"/>
              </a:cxn>
              <a:cxn ang="0">
                <a:pos x="65" y="326"/>
              </a:cxn>
              <a:cxn ang="0">
                <a:pos x="39" y="320"/>
              </a:cxn>
              <a:cxn ang="0">
                <a:pos x="11" y="296"/>
              </a:cxn>
              <a:cxn ang="0">
                <a:pos x="0" y="273"/>
              </a:cxn>
              <a:cxn ang="0">
                <a:pos x="0" y="237"/>
              </a:cxn>
              <a:cxn ang="0">
                <a:pos x="11" y="212"/>
              </a:cxn>
              <a:cxn ang="0">
                <a:pos x="39" y="188"/>
              </a:cxn>
              <a:cxn ang="0">
                <a:pos x="65" y="184"/>
              </a:cxn>
              <a:cxn ang="0">
                <a:pos x="92" y="188"/>
              </a:cxn>
              <a:cxn ang="0">
                <a:pos x="118" y="200"/>
              </a:cxn>
              <a:cxn ang="0">
                <a:pos x="143" y="188"/>
              </a:cxn>
              <a:cxn ang="0">
                <a:pos x="321" y="0"/>
              </a:cxn>
            </a:cxnLst>
            <a:rect l="0" t="0" r="r" b="b"/>
            <a:pathLst>
              <a:path w="650" h="502">
                <a:moveTo>
                  <a:pt x="327" y="0"/>
                </a:moveTo>
                <a:lnTo>
                  <a:pt x="338" y="10"/>
                </a:lnTo>
                <a:lnTo>
                  <a:pt x="342" y="24"/>
                </a:lnTo>
                <a:lnTo>
                  <a:pt x="342" y="32"/>
                </a:lnTo>
                <a:lnTo>
                  <a:pt x="331" y="52"/>
                </a:lnTo>
                <a:lnTo>
                  <a:pt x="325" y="64"/>
                </a:lnTo>
                <a:lnTo>
                  <a:pt x="325" y="77"/>
                </a:lnTo>
                <a:lnTo>
                  <a:pt x="327" y="89"/>
                </a:lnTo>
                <a:lnTo>
                  <a:pt x="331" y="103"/>
                </a:lnTo>
                <a:lnTo>
                  <a:pt x="340" y="119"/>
                </a:lnTo>
                <a:lnTo>
                  <a:pt x="354" y="131"/>
                </a:lnTo>
                <a:lnTo>
                  <a:pt x="366" y="139"/>
                </a:lnTo>
                <a:lnTo>
                  <a:pt x="378" y="142"/>
                </a:lnTo>
                <a:lnTo>
                  <a:pt x="396" y="142"/>
                </a:lnTo>
                <a:lnTo>
                  <a:pt x="413" y="142"/>
                </a:lnTo>
                <a:lnTo>
                  <a:pt x="427" y="139"/>
                </a:lnTo>
                <a:lnTo>
                  <a:pt x="439" y="131"/>
                </a:lnTo>
                <a:lnTo>
                  <a:pt x="453" y="119"/>
                </a:lnTo>
                <a:lnTo>
                  <a:pt x="461" y="103"/>
                </a:lnTo>
                <a:lnTo>
                  <a:pt x="467" y="89"/>
                </a:lnTo>
                <a:lnTo>
                  <a:pt x="467" y="77"/>
                </a:lnTo>
                <a:lnTo>
                  <a:pt x="467" y="64"/>
                </a:lnTo>
                <a:lnTo>
                  <a:pt x="461" y="52"/>
                </a:lnTo>
                <a:lnTo>
                  <a:pt x="451" y="32"/>
                </a:lnTo>
                <a:lnTo>
                  <a:pt x="449" y="24"/>
                </a:lnTo>
                <a:lnTo>
                  <a:pt x="453" y="10"/>
                </a:lnTo>
                <a:lnTo>
                  <a:pt x="469" y="0"/>
                </a:lnTo>
                <a:lnTo>
                  <a:pt x="465" y="0"/>
                </a:lnTo>
                <a:lnTo>
                  <a:pt x="650" y="0"/>
                </a:lnTo>
                <a:lnTo>
                  <a:pt x="650" y="178"/>
                </a:lnTo>
                <a:lnTo>
                  <a:pt x="638" y="196"/>
                </a:lnTo>
                <a:lnTo>
                  <a:pt x="624" y="200"/>
                </a:lnTo>
                <a:lnTo>
                  <a:pt x="616" y="200"/>
                </a:lnTo>
                <a:lnTo>
                  <a:pt x="599" y="188"/>
                </a:lnTo>
                <a:lnTo>
                  <a:pt x="585" y="182"/>
                </a:lnTo>
                <a:lnTo>
                  <a:pt x="571" y="182"/>
                </a:lnTo>
                <a:lnTo>
                  <a:pt x="559" y="184"/>
                </a:lnTo>
                <a:lnTo>
                  <a:pt x="545" y="188"/>
                </a:lnTo>
                <a:lnTo>
                  <a:pt x="530" y="198"/>
                </a:lnTo>
                <a:lnTo>
                  <a:pt x="518" y="212"/>
                </a:lnTo>
                <a:lnTo>
                  <a:pt x="510" y="223"/>
                </a:lnTo>
                <a:lnTo>
                  <a:pt x="506" y="235"/>
                </a:lnTo>
                <a:lnTo>
                  <a:pt x="506" y="253"/>
                </a:lnTo>
                <a:lnTo>
                  <a:pt x="506" y="271"/>
                </a:lnTo>
                <a:lnTo>
                  <a:pt x="510" y="283"/>
                </a:lnTo>
                <a:lnTo>
                  <a:pt x="518" y="296"/>
                </a:lnTo>
                <a:lnTo>
                  <a:pt x="530" y="310"/>
                </a:lnTo>
                <a:lnTo>
                  <a:pt x="545" y="318"/>
                </a:lnTo>
                <a:lnTo>
                  <a:pt x="559" y="324"/>
                </a:lnTo>
                <a:lnTo>
                  <a:pt x="571" y="324"/>
                </a:lnTo>
                <a:lnTo>
                  <a:pt x="585" y="324"/>
                </a:lnTo>
                <a:lnTo>
                  <a:pt x="599" y="318"/>
                </a:lnTo>
                <a:lnTo>
                  <a:pt x="616" y="306"/>
                </a:lnTo>
                <a:lnTo>
                  <a:pt x="624" y="306"/>
                </a:lnTo>
                <a:lnTo>
                  <a:pt x="636" y="314"/>
                </a:lnTo>
                <a:lnTo>
                  <a:pt x="650" y="322"/>
                </a:lnTo>
                <a:lnTo>
                  <a:pt x="650" y="500"/>
                </a:lnTo>
                <a:lnTo>
                  <a:pt x="465" y="500"/>
                </a:lnTo>
                <a:lnTo>
                  <a:pt x="467" y="502"/>
                </a:lnTo>
                <a:lnTo>
                  <a:pt x="453" y="488"/>
                </a:lnTo>
                <a:lnTo>
                  <a:pt x="449" y="476"/>
                </a:lnTo>
                <a:lnTo>
                  <a:pt x="449" y="468"/>
                </a:lnTo>
                <a:lnTo>
                  <a:pt x="461" y="450"/>
                </a:lnTo>
                <a:lnTo>
                  <a:pt x="467" y="437"/>
                </a:lnTo>
                <a:lnTo>
                  <a:pt x="467" y="423"/>
                </a:lnTo>
                <a:lnTo>
                  <a:pt x="467" y="409"/>
                </a:lnTo>
                <a:lnTo>
                  <a:pt x="461" y="397"/>
                </a:lnTo>
                <a:lnTo>
                  <a:pt x="453" y="381"/>
                </a:lnTo>
                <a:lnTo>
                  <a:pt x="439" y="369"/>
                </a:lnTo>
                <a:lnTo>
                  <a:pt x="425" y="362"/>
                </a:lnTo>
                <a:lnTo>
                  <a:pt x="413" y="358"/>
                </a:lnTo>
                <a:lnTo>
                  <a:pt x="396" y="358"/>
                </a:lnTo>
                <a:lnTo>
                  <a:pt x="378" y="358"/>
                </a:lnTo>
                <a:lnTo>
                  <a:pt x="366" y="362"/>
                </a:lnTo>
                <a:lnTo>
                  <a:pt x="352" y="369"/>
                </a:lnTo>
                <a:lnTo>
                  <a:pt x="338" y="381"/>
                </a:lnTo>
                <a:lnTo>
                  <a:pt x="331" y="397"/>
                </a:lnTo>
                <a:lnTo>
                  <a:pt x="325" y="409"/>
                </a:lnTo>
                <a:lnTo>
                  <a:pt x="325" y="423"/>
                </a:lnTo>
                <a:lnTo>
                  <a:pt x="325" y="437"/>
                </a:lnTo>
                <a:lnTo>
                  <a:pt x="331" y="450"/>
                </a:lnTo>
                <a:lnTo>
                  <a:pt x="342" y="468"/>
                </a:lnTo>
                <a:lnTo>
                  <a:pt x="342" y="476"/>
                </a:lnTo>
                <a:lnTo>
                  <a:pt x="338" y="488"/>
                </a:lnTo>
                <a:lnTo>
                  <a:pt x="327" y="500"/>
                </a:lnTo>
                <a:lnTo>
                  <a:pt x="143" y="500"/>
                </a:lnTo>
                <a:lnTo>
                  <a:pt x="143" y="330"/>
                </a:lnTo>
                <a:lnTo>
                  <a:pt x="143" y="324"/>
                </a:lnTo>
                <a:lnTo>
                  <a:pt x="132" y="312"/>
                </a:lnTo>
                <a:lnTo>
                  <a:pt x="118" y="308"/>
                </a:lnTo>
                <a:lnTo>
                  <a:pt x="110" y="308"/>
                </a:lnTo>
                <a:lnTo>
                  <a:pt x="92" y="320"/>
                </a:lnTo>
                <a:lnTo>
                  <a:pt x="78" y="326"/>
                </a:lnTo>
                <a:lnTo>
                  <a:pt x="65" y="326"/>
                </a:lnTo>
                <a:lnTo>
                  <a:pt x="53" y="324"/>
                </a:lnTo>
                <a:lnTo>
                  <a:pt x="39" y="320"/>
                </a:lnTo>
                <a:lnTo>
                  <a:pt x="23" y="310"/>
                </a:lnTo>
                <a:lnTo>
                  <a:pt x="11" y="296"/>
                </a:lnTo>
                <a:lnTo>
                  <a:pt x="3" y="285"/>
                </a:lnTo>
                <a:lnTo>
                  <a:pt x="0" y="273"/>
                </a:lnTo>
                <a:lnTo>
                  <a:pt x="0" y="253"/>
                </a:lnTo>
                <a:lnTo>
                  <a:pt x="0" y="237"/>
                </a:lnTo>
                <a:lnTo>
                  <a:pt x="3" y="223"/>
                </a:lnTo>
                <a:lnTo>
                  <a:pt x="11" y="212"/>
                </a:lnTo>
                <a:lnTo>
                  <a:pt x="23" y="198"/>
                </a:lnTo>
                <a:lnTo>
                  <a:pt x="39" y="188"/>
                </a:lnTo>
                <a:lnTo>
                  <a:pt x="53" y="184"/>
                </a:lnTo>
                <a:lnTo>
                  <a:pt x="65" y="184"/>
                </a:lnTo>
                <a:lnTo>
                  <a:pt x="78" y="184"/>
                </a:lnTo>
                <a:lnTo>
                  <a:pt x="92" y="188"/>
                </a:lnTo>
                <a:lnTo>
                  <a:pt x="110" y="200"/>
                </a:lnTo>
                <a:lnTo>
                  <a:pt x="118" y="200"/>
                </a:lnTo>
                <a:lnTo>
                  <a:pt x="132" y="196"/>
                </a:lnTo>
                <a:lnTo>
                  <a:pt x="143" y="188"/>
                </a:lnTo>
                <a:lnTo>
                  <a:pt x="143" y="0"/>
                </a:lnTo>
                <a:lnTo>
                  <a:pt x="321" y="0"/>
                </a:lnTo>
                <a:lnTo>
                  <a:pt x="327" y="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anchor="ctr" anchorCtr="1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6" name="Freeform 20"/>
          <p:cNvSpPr>
            <a:spLocks/>
          </p:cNvSpPr>
          <p:nvPr/>
        </p:nvSpPr>
        <p:spPr bwMode="gray">
          <a:xfrm>
            <a:off x="9521268" y="3221970"/>
            <a:ext cx="1693745" cy="1366724"/>
          </a:xfrm>
          <a:custGeom>
            <a:avLst/>
            <a:gdLst/>
            <a:ahLst/>
            <a:cxnLst>
              <a:cxn ang="0">
                <a:pos x="453" y="634"/>
              </a:cxn>
              <a:cxn ang="0">
                <a:pos x="449" y="614"/>
              </a:cxn>
              <a:cxn ang="0">
                <a:pos x="467" y="581"/>
              </a:cxn>
              <a:cxn ang="0">
                <a:pos x="467" y="555"/>
              </a:cxn>
              <a:cxn ang="0">
                <a:pos x="453" y="527"/>
              </a:cxn>
              <a:cxn ang="0">
                <a:pos x="426" y="508"/>
              </a:cxn>
              <a:cxn ang="0">
                <a:pos x="396" y="502"/>
              </a:cxn>
              <a:cxn ang="0">
                <a:pos x="366" y="508"/>
              </a:cxn>
              <a:cxn ang="0">
                <a:pos x="341" y="527"/>
              </a:cxn>
              <a:cxn ang="0">
                <a:pos x="327" y="555"/>
              </a:cxn>
              <a:cxn ang="0">
                <a:pos x="325" y="581"/>
              </a:cxn>
              <a:cxn ang="0">
                <a:pos x="343" y="614"/>
              </a:cxn>
              <a:cxn ang="0">
                <a:pos x="339" y="634"/>
              </a:cxn>
              <a:cxn ang="0">
                <a:pos x="144" y="646"/>
              </a:cxn>
              <a:cxn ang="0">
                <a:pos x="144" y="470"/>
              </a:cxn>
              <a:cxn ang="0">
                <a:pos x="118" y="452"/>
              </a:cxn>
              <a:cxn ang="0">
                <a:pos x="91" y="464"/>
              </a:cxn>
              <a:cxn ang="0">
                <a:pos x="65" y="470"/>
              </a:cxn>
              <a:cxn ang="0">
                <a:pos x="39" y="464"/>
              </a:cxn>
              <a:cxn ang="0">
                <a:pos x="12" y="442"/>
              </a:cxn>
              <a:cxn ang="0">
                <a:pos x="0" y="417"/>
              </a:cxn>
              <a:cxn ang="0">
                <a:pos x="0" y="381"/>
              </a:cxn>
              <a:cxn ang="0">
                <a:pos x="12" y="358"/>
              </a:cxn>
              <a:cxn ang="0">
                <a:pos x="39" y="334"/>
              </a:cxn>
              <a:cxn ang="0">
                <a:pos x="65" y="328"/>
              </a:cxn>
              <a:cxn ang="0">
                <a:pos x="91" y="334"/>
              </a:cxn>
              <a:cxn ang="0">
                <a:pos x="118" y="346"/>
              </a:cxn>
              <a:cxn ang="0">
                <a:pos x="144" y="328"/>
              </a:cxn>
              <a:cxn ang="0">
                <a:pos x="144" y="146"/>
              </a:cxn>
              <a:cxn ang="0">
                <a:pos x="339" y="131"/>
              </a:cxn>
              <a:cxn ang="0">
                <a:pos x="343" y="111"/>
              </a:cxn>
              <a:cxn ang="0">
                <a:pos x="325" y="79"/>
              </a:cxn>
              <a:cxn ang="0">
                <a:pos x="325" y="52"/>
              </a:cxn>
              <a:cxn ang="0">
                <a:pos x="339" y="24"/>
              </a:cxn>
              <a:cxn ang="0">
                <a:pos x="366" y="4"/>
              </a:cxn>
              <a:cxn ang="0">
                <a:pos x="396" y="0"/>
              </a:cxn>
              <a:cxn ang="0">
                <a:pos x="426" y="4"/>
              </a:cxn>
              <a:cxn ang="0">
                <a:pos x="453" y="24"/>
              </a:cxn>
              <a:cxn ang="0">
                <a:pos x="467" y="52"/>
              </a:cxn>
              <a:cxn ang="0">
                <a:pos x="467" y="79"/>
              </a:cxn>
              <a:cxn ang="0">
                <a:pos x="449" y="111"/>
              </a:cxn>
              <a:cxn ang="0">
                <a:pos x="453" y="131"/>
              </a:cxn>
              <a:cxn ang="0">
                <a:pos x="646" y="146"/>
              </a:cxn>
              <a:cxn ang="0">
                <a:pos x="471" y="646"/>
              </a:cxn>
            </a:cxnLst>
            <a:rect l="0" t="0" r="r" b="b"/>
            <a:pathLst>
              <a:path w="646" h="646">
                <a:moveTo>
                  <a:pt x="471" y="646"/>
                </a:moveTo>
                <a:lnTo>
                  <a:pt x="453" y="634"/>
                </a:lnTo>
                <a:lnTo>
                  <a:pt x="449" y="620"/>
                </a:lnTo>
                <a:lnTo>
                  <a:pt x="449" y="614"/>
                </a:lnTo>
                <a:lnTo>
                  <a:pt x="461" y="594"/>
                </a:lnTo>
                <a:lnTo>
                  <a:pt x="467" y="581"/>
                </a:lnTo>
                <a:lnTo>
                  <a:pt x="467" y="569"/>
                </a:lnTo>
                <a:lnTo>
                  <a:pt x="467" y="555"/>
                </a:lnTo>
                <a:lnTo>
                  <a:pt x="461" y="543"/>
                </a:lnTo>
                <a:lnTo>
                  <a:pt x="453" y="527"/>
                </a:lnTo>
                <a:lnTo>
                  <a:pt x="439" y="514"/>
                </a:lnTo>
                <a:lnTo>
                  <a:pt x="426" y="508"/>
                </a:lnTo>
                <a:lnTo>
                  <a:pt x="414" y="502"/>
                </a:lnTo>
                <a:lnTo>
                  <a:pt x="396" y="502"/>
                </a:lnTo>
                <a:lnTo>
                  <a:pt x="378" y="502"/>
                </a:lnTo>
                <a:lnTo>
                  <a:pt x="366" y="508"/>
                </a:lnTo>
                <a:lnTo>
                  <a:pt x="355" y="514"/>
                </a:lnTo>
                <a:lnTo>
                  <a:pt x="341" y="527"/>
                </a:lnTo>
                <a:lnTo>
                  <a:pt x="331" y="543"/>
                </a:lnTo>
                <a:lnTo>
                  <a:pt x="327" y="555"/>
                </a:lnTo>
                <a:lnTo>
                  <a:pt x="325" y="569"/>
                </a:lnTo>
                <a:lnTo>
                  <a:pt x="325" y="581"/>
                </a:lnTo>
                <a:lnTo>
                  <a:pt x="331" y="594"/>
                </a:lnTo>
                <a:lnTo>
                  <a:pt x="343" y="614"/>
                </a:lnTo>
                <a:lnTo>
                  <a:pt x="343" y="620"/>
                </a:lnTo>
                <a:lnTo>
                  <a:pt x="339" y="634"/>
                </a:lnTo>
                <a:lnTo>
                  <a:pt x="327" y="646"/>
                </a:lnTo>
                <a:lnTo>
                  <a:pt x="144" y="646"/>
                </a:lnTo>
                <a:lnTo>
                  <a:pt x="144" y="468"/>
                </a:lnTo>
                <a:lnTo>
                  <a:pt x="144" y="470"/>
                </a:lnTo>
                <a:lnTo>
                  <a:pt x="132" y="456"/>
                </a:lnTo>
                <a:lnTo>
                  <a:pt x="118" y="452"/>
                </a:lnTo>
                <a:lnTo>
                  <a:pt x="110" y="452"/>
                </a:lnTo>
                <a:lnTo>
                  <a:pt x="91" y="464"/>
                </a:lnTo>
                <a:lnTo>
                  <a:pt x="79" y="470"/>
                </a:lnTo>
                <a:lnTo>
                  <a:pt x="65" y="470"/>
                </a:lnTo>
                <a:lnTo>
                  <a:pt x="53" y="470"/>
                </a:lnTo>
                <a:lnTo>
                  <a:pt x="39" y="464"/>
                </a:lnTo>
                <a:lnTo>
                  <a:pt x="24" y="456"/>
                </a:lnTo>
                <a:lnTo>
                  <a:pt x="12" y="442"/>
                </a:lnTo>
                <a:lnTo>
                  <a:pt x="4" y="429"/>
                </a:lnTo>
                <a:lnTo>
                  <a:pt x="0" y="417"/>
                </a:lnTo>
                <a:lnTo>
                  <a:pt x="0" y="399"/>
                </a:lnTo>
                <a:lnTo>
                  <a:pt x="0" y="381"/>
                </a:lnTo>
                <a:lnTo>
                  <a:pt x="4" y="369"/>
                </a:lnTo>
                <a:lnTo>
                  <a:pt x="12" y="358"/>
                </a:lnTo>
                <a:lnTo>
                  <a:pt x="24" y="344"/>
                </a:lnTo>
                <a:lnTo>
                  <a:pt x="39" y="334"/>
                </a:lnTo>
                <a:lnTo>
                  <a:pt x="53" y="330"/>
                </a:lnTo>
                <a:lnTo>
                  <a:pt x="65" y="328"/>
                </a:lnTo>
                <a:lnTo>
                  <a:pt x="79" y="328"/>
                </a:lnTo>
                <a:lnTo>
                  <a:pt x="91" y="334"/>
                </a:lnTo>
                <a:lnTo>
                  <a:pt x="110" y="346"/>
                </a:lnTo>
                <a:lnTo>
                  <a:pt x="118" y="346"/>
                </a:lnTo>
                <a:lnTo>
                  <a:pt x="132" y="342"/>
                </a:lnTo>
                <a:lnTo>
                  <a:pt x="144" y="328"/>
                </a:lnTo>
                <a:lnTo>
                  <a:pt x="144" y="324"/>
                </a:lnTo>
                <a:lnTo>
                  <a:pt x="144" y="146"/>
                </a:lnTo>
                <a:lnTo>
                  <a:pt x="327" y="146"/>
                </a:lnTo>
                <a:lnTo>
                  <a:pt x="339" y="131"/>
                </a:lnTo>
                <a:lnTo>
                  <a:pt x="343" y="119"/>
                </a:lnTo>
                <a:lnTo>
                  <a:pt x="343" y="111"/>
                </a:lnTo>
                <a:lnTo>
                  <a:pt x="331" y="91"/>
                </a:lnTo>
                <a:lnTo>
                  <a:pt x="325" y="79"/>
                </a:lnTo>
                <a:lnTo>
                  <a:pt x="325" y="65"/>
                </a:lnTo>
                <a:lnTo>
                  <a:pt x="325" y="52"/>
                </a:lnTo>
                <a:lnTo>
                  <a:pt x="331" y="38"/>
                </a:lnTo>
                <a:lnTo>
                  <a:pt x="339" y="24"/>
                </a:lnTo>
                <a:lnTo>
                  <a:pt x="353" y="12"/>
                </a:lnTo>
                <a:lnTo>
                  <a:pt x="366" y="4"/>
                </a:lnTo>
                <a:lnTo>
                  <a:pt x="378" y="0"/>
                </a:lnTo>
                <a:lnTo>
                  <a:pt x="396" y="0"/>
                </a:lnTo>
                <a:lnTo>
                  <a:pt x="414" y="0"/>
                </a:lnTo>
                <a:lnTo>
                  <a:pt x="426" y="4"/>
                </a:lnTo>
                <a:lnTo>
                  <a:pt x="437" y="12"/>
                </a:lnTo>
                <a:lnTo>
                  <a:pt x="453" y="24"/>
                </a:lnTo>
                <a:lnTo>
                  <a:pt x="461" y="38"/>
                </a:lnTo>
                <a:lnTo>
                  <a:pt x="467" y="52"/>
                </a:lnTo>
                <a:lnTo>
                  <a:pt x="467" y="65"/>
                </a:lnTo>
                <a:lnTo>
                  <a:pt x="467" y="79"/>
                </a:lnTo>
                <a:lnTo>
                  <a:pt x="461" y="91"/>
                </a:lnTo>
                <a:lnTo>
                  <a:pt x="449" y="111"/>
                </a:lnTo>
                <a:lnTo>
                  <a:pt x="449" y="119"/>
                </a:lnTo>
                <a:lnTo>
                  <a:pt x="453" y="131"/>
                </a:lnTo>
                <a:lnTo>
                  <a:pt x="465" y="146"/>
                </a:lnTo>
                <a:lnTo>
                  <a:pt x="646" y="146"/>
                </a:lnTo>
                <a:lnTo>
                  <a:pt x="646" y="646"/>
                </a:lnTo>
                <a:lnTo>
                  <a:pt x="471" y="646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105" name="Rounded Rectangle 10"/>
          <p:cNvSpPr/>
          <p:nvPr/>
        </p:nvSpPr>
        <p:spPr bwMode="gray">
          <a:xfrm>
            <a:off x="10758474" y="4061689"/>
            <a:ext cx="279086" cy="223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000" kern="0" dirty="0">
                <a:ea typeface="Arial Unicode MS" pitchFamily="34" charset="-128"/>
                <a:cs typeface="Arial Unicode MS" pitchFamily="34" charset="-128"/>
              </a:rPr>
              <a:t>X</a:t>
            </a:r>
          </a:p>
        </p:txBody>
      </p:sp>
      <p:sp>
        <p:nvSpPr>
          <p:cNvPr id="87" name="Text Box 21"/>
          <p:cNvSpPr txBox="1">
            <a:spLocks noChangeArrowheads="1"/>
          </p:cNvSpPr>
          <p:nvPr/>
        </p:nvSpPr>
        <p:spPr bwMode="gray">
          <a:xfrm>
            <a:off x="8843443" y="2744585"/>
            <a:ext cx="920727" cy="46940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8" name="Text Box 22"/>
          <p:cNvSpPr txBox="1">
            <a:spLocks noChangeArrowheads="1"/>
          </p:cNvSpPr>
          <p:nvPr/>
        </p:nvSpPr>
        <p:spPr bwMode="gray">
          <a:xfrm>
            <a:off x="10079285" y="2514909"/>
            <a:ext cx="1033971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B</a:t>
            </a:r>
          </a:p>
        </p:txBody>
      </p:sp>
      <p:sp>
        <p:nvSpPr>
          <p:cNvPr id="89" name="Text Box 24"/>
          <p:cNvSpPr txBox="1">
            <a:spLocks noChangeArrowheads="1"/>
          </p:cNvSpPr>
          <p:nvPr/>
        </p:nvSpPr>
        <p:spPr bwMode="gray">
          <a:xfrm>
            <a:off x="8747824" y="3585377"/>
            <a:ext cx="93317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gray">
          <a:xfrm>
            <a:off x="10005430" y="3569577"/>
            <a:ext cx="1107827" cy="954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gray">
          <a:xfrm>
            <a:off x="10192531" y="4998339"/>
            <a:ext cx="920726" cy="2795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ysClr val="windowText" lastClr="000000"/>
                </a:solidFill>
              </a:rPr>
              <a:t>F</a:t>
            </a:r>
          </a:p>
        </p:txBody>
      </p:sp>
      <p:sp>
        <p:nvSpPr>
          <p:cNvPr id="92" name="Freeform 26"/>
          <p:cNvSpPr>
            <a:spLocks/>
          </p:cNvSpPr>
          <p:nvPr/>
        </p:nvSpPr>
        <p:spPr bwMode="gray">
          <a:xfrm rot="16200000">
            <a:off x="8554461" y="3925074"/>
            <a:ext cx="1370674" cy="2090922"/>
          </a:xfrm>
          <a:custGeom>
            <a:avLst/>
            <a:gdLst/>
            <a:ahLst/>
            <a:cxnLst>
              <a:cxn ang="0">
                <a:pos x="504" y="140"/>
              </a:cxn>
              <a:cxn ang="0">
                <a:pos x="518" y="333"/>
              </a:cxn>
              <a:cxn ang="0">
                <a:pos x="538" y="337"/>
              </a:cxn>
              <a:cxn ang="0">
                <a:pos x="571" y="321"/>
              </a:cxn>
              <a:cxn ang="0">
                <a:pos x="597" y="321"/>
              </a:cxn>
              <a:cxn ang="0">
                <a:pos x="625" y="335"/>
              </a:cxn>
              <a:cxn ang="0">
                <a:pos x="644" y="363"/>
              </a:cxn>
              <a:cxn ang="0">
                <a:pos x="648" y="392"/>
              </a:cxn>
              <a:cxn ang="0">
                <a:pos x="644" y="422"/>
              </a:cxn>
              <a:cxn ang="0">
                <a:pos x="625" y="448"/>
              </a:cxn>
              <a:cxn ang="0">
                <a:pos x="597" y="462"/>
              </a:cxn>
              <a:cxn ang="0">
                <a:pos x="571" y="464"/>
              </a:cxn>
              <a:cxn ang="0">
                <a:pos x="538" y="446"/>
              </a:cxn>
              <a:cxn ang="0">
                <a:pos x="518" y="450"/>
              </a:cxn>
              <a:cxn ang="0">
                <a:pos x="504" y="645"/>
              </a:cxn>
              <a:cxn ang="0">
                <a:pos x="323" y="647"/>
              </a:cxn>
              <a:cxn ang="0">
                <a:pos x="305" y="675"/>
              </a:cxn>
              <a:cxn ang="0">
                <a:pos x="317" y="700"/>
              </a:cxn>
              <a:cxn ang="0">
                <a:pos x="323" y="728"/>
              </a:cxn>
              <a:cxn ang="0">
                <a:pos x="317" y="754"/>
              </a:cxn>
              <a:cxn ang="0">
                <a:pos x="294" y="781"/>
              </a:cxn>
              <a:cxn ang="0">
                <a:pos x="270" y="793"/>
              </a:cxn>
              <a:cxn ang="0">
                <a:pos x="250" y="793"/>
              </a:cxn>
              <a:cxn ang="0">
                <a:pos x="221" y="787"/>
              </a:cxn>
              <a:cxn ang="0">
                <a:pos x="195" y="768"/>
              </a:cxn>
              <a:cxn ang="0">
                <a:pos x="181" y="740"/>
              </a:cxn>
              <a:cxn ang="0">
                <a:pos x="181" y="714"/>
              </a:cxn>
              <a:cxn ang="0">
                <a:pos x="199" y="681"/>
              </a:cxn>
              <a:cxn ang="0">
                <a:pos x="195" y="661"/>
              </a:cxn>
              <a:cxn ang="0">
                <a:pos x="0" y="645"/>
              </a:cxn>
              <a:cxn ang="0">
                <a:pos x="177" y="140"/>
              </a:cxn>
              <a:cxn ang="0">
                <a:pos x="195" y="130"/>
              </a:cxn>
              <a:cxn ang="0">
                <a:pos x="199" y="110"/>
              </a:cxn>
              <a:cxn ang="0">
                <a:pos x="181" y="79"/>
              </a:cxn>
              <a:cxn ang="0">
                <a:pos x="181" y="51"/>
              </a:cxn>
              <a:cxn ang="0">
                <a:pos x="195" y="23"/>
              </a:cxn>
              <a:cxn ang="0">
                <a:pos x="223" y="4"/>
              </a:cxn>
              <a:cxn ang="0">
                <a:pos x="252" y="0"/>
              </a:cxn>
              <a:cxn ang="0">
                <a:pos x="282" y="4"/>
              </a:cxn>
              <a:cxn ang="0">
                <a:pos x="307" y="23"/>
              </a:cxn>
              <a:cxn ang="0">
                <a:pos x="323" y="51"/>
              </a:cxn>
              <a:cxn ang="0">
                <a:pos x="323" y="79"/>
              </a:cxn>
              <a:cxn ang="0">
                <a:pos x="305" y="110"/>
              </a:cxn>
              <a:cxn ang="0">
                <a:pos x="309" y="130"/>
              </a:cxn>
              <a:cxn ang="0">
                <a:pos x="327" y="140"/>
              </a:cxn>
            </a:cxnLst>
            <a:rect l="0" t="0" r="r" b="b"/>
            <a:pathLst>
              <a:path w="648" h="793">
                <a:moveTo>
                  <a:pt x="327" y="140"/>
                </a:moveTo>
                <a:lnTo>
                  <a:pt x="504" y="140"/>
                </a:lnTo>
                <a:lnTo>
                  <a:pt x="504" y="325"/>
                </a:lnTo>
                <a:lnTo>
                  <a:pt x="518" y="333"/>
                </a:lnTo>
                <a:lnTo>
                  <a:pt x="532" y="339"/>
                </a:lnTo>
                <a:lnTo>
                  <a:pt x="538" y="337"/>
                </a:lnTo>
                <a:lnTo>
                  <a:pt x="558" y="327"/>
                </a:lnTo>
                <a:lnTo>
                  <a:pt x="571" y="321"/>
                </a:lnTo>
                <a:lnTo>
                  <a:pt x="583" y="321"/>
                </a:lnTo>
                <a:lnTo>
                  <a:pt x="597" y="321"/>
                </a:lnTo>
                <a:lnTo>
                  <a:pt x="611" y="327"/>
                </a:lnTo>
                <a:lnTo>
                  <a:pt x="625" y="335"/>
                </a:lnTo>
                <a:lnTo>
                  <a:pt x="638" y="349"/>
                </a:lnTo>
                <a:lnTo>
                  <a:pt x="644" y="363"/>
                </a:lnTo>
                <a:lnTo>
                  <a:pt x="648" y="375"/>
                </a:lnTo>
                <a:lnTo>
                  <a:pt x="648" y="392"/>
                </a:lnTo>
                <a:lnTo>
                  <a:pt x="648" y="410"/>
                </a:lnTo>
                <a:lnTo>
                  <a:pt x="644" y="422"/>
                </a:lnTo>
                <a:lnTo>
                  <a:pt x="638" y="434"/>
                </a:lnTo>
                <a:lnTo>
                  <a:pt x="625" y="448"/>
                </a:lnTo>
                <a:lnTo>
                  <a:pt x="611" y="458"/>
                </a:lnTo>
                <a:lnTo>
                  <a:pt x="597" y="462"/>
                </a:lnTo>
                <a:lnTo>
                  <a:pt x="583" y="464"/>
                </a:lnTo>
                <a:lnTo>
                  <a:pt x="571" y="464"/>
                </a:lnTo>
                <a:lnTo>
                  <a:pt x="558" y="458"/>
                </a:lnTo>
                <a:lnTo>
                  <a:pt x="538" y="446"/>
                </a:lnTo>
                <a:lnTo>
                  <a:pt x="532" y="446"/>
                </a:lnTo>
                <a:lnTo>
                  <a:pt x="518" y="450"/>
                </a:lnTo>
                <a:lnTo>
                  <a:pt x="504" y="460"/>
                </a:lnTo>
                <a:lnTo>
                  <a:pt x="504" y="645"/>
                </a:lnTo>
                <a:lnTo>
                  <a:pt x="321" y="645"/>
                </a:lnTo>
                <a:lnTo>
                  <a:pt x="323" y="647"/>
                </a:lnTo>
                <a:lnTo>
                  <a:pt x="309" y="661"/>
                </a:lnTo>
                <a:lnTo>
                  <a:pt x="305" y="675"/>
                </a:lnTo>
                <a:lnTo>
                  <a:pt x="305" y="683"/>
                </a:lnTo>
                <a:lnTo>
                  <a:pt x="317" y="700"/>
                </a:lnTo>
                <a:lnTo>
                  <a:pt x="323" y="714"/>
                </a:lnTo>
                <a:lnTo>
                  <a:pt x="323" y="728"/>
                </a:lnTo>
                <a:lnTo>
                  <a:pt x="321" y="740"/>
                </a:lnTo>
                <a:lnTo>
                  <a:pt x="317" y="754"/>
                </a:lnTo>
                <a:lnTo>
                  <a:pt x="307" y="768"/>
                </a:lnTo>
                <a:lnTo>
                  <a:pt x="294" y="781"/>
                </a:lnTo>
                <a:lnTo>
                  <a:pt x="282" y="787"/>
                </a:lnTo>
                <a:lnTo>
                  <a:pt x="270" y="793"/>
                </a:lnTo>
                <a:lnTo>
                  <a:pt x="252" y="793"/>
                </a:lnTo>
                <a:lnTo>
                  <a:pt x="250" y="793"/>
                </a:lnTo>
                <a:lnTo>
                  <a:pt x="234" y="793"/>
                </a:lnTo>
                <a:lnTo>
                  <a:pt x="221" y="787"/>
                </a:lnTo>
                <a:lnTo>
                  <a:pt x="209" y="781"/>
                </a:lnTo>
                <a:lnTo>
                  <a:pt x="195" y="768"/>
                </a:lnTo>
                <a:lnTo>
                  <a:pt x="185" y="754"/>
                </a:lnTo>
                <a:lnTo>
                  <a:pt x="181" y="740"/>
                </a:lnTo>
                <a:lnTo>
                  <a:pt x="179" y="728"/>
                </a:lnTo>
                <a:lnTo>
                  <a:pt x="181" y="714"/>
                </a:lnTo>
                <a:lnTo>
                  <a:pt x="185" y="700"/>
                </a:lnTo>
                <a:lnTo>
                  <a:pt x="199" y="681"/>
                </a:lnTo>
                <a:lnTo>
                  <a:pt x="199" y="675"/>
                </a:lnTo>
                <a:lnTo>
                  <a:pt x="195" y="661"/>
                </a:lnTo>
                <a:lnTo>
                  <a:pt x="183" y="645"/>
                </a:lnTo>
                <a:lnTo>
                  <a:pt x="0" y="645"/>
                </a:lnTo>
                <a:lnTo>
                  <a:pt x="0" y="140"/>
                </a:lnTo>
                <a:lnTo>
                  <a:pt x="177" y="140"/>
                </a:lnTo>
                <a:lnTo>
                  <a:pt x="181" y="142"/>
                </a:lnTo>
                <a:lnTo>
                  <a:pt x="195" y="130"/>
                </a:lnTo>
                <a:lnTo>
                  <a:pt x="199" y="118"/>
                </a:lnTo>
                <a:lnTo>
                  <a:pt x="199" y="110"/>
                </a:lnTo>
                <a:lnTo>
                  <a:pt x="185" y="90"/>
                </a:lnTo>
                <a:lnTo>
                  <a:pt x="181" y="79"/>
                </a:lnTo>
                <a:lnTo>
                  <a:pt x="181" y="65"/>
                </a:lnTo>
                <a:lnTo>
                  <a:pt x="181" y="51"/>
                </a:lnTo>
                <a:lnTo>
                  <a:pt x="185" y="39"/>
                </a:lnTo>
                <a:lnTo>
                  <a:pt x="195" y="23"/>
                </a:lnTo>
                <a:lnTo>
                  <a:pt x="209" y="9"/>
                </a:lnTo>
                <a:lnTo>
                  <a:pt x="223" y="4"/>
                </a:lnTo>
                <a:lnTo>
                  <a:pt x="234" y="0"/>
                </a:lnTo>
                <a:lnTo>
                  <a:pt x="252" y="0"/>
                </a:lnTo>
                <a:lnTo>
                  <a:pt x="270" y="0"/>
                </a:lnTo>
                <a:lnTo>
                  <a:pt x="282" y="4"/>
                </a:lnTo>
                <a:lnTo>
                  <a:pt x="294" y="9"/>
                </a:lnTo>
                <a:lnTo>
                  <a:pt x="307" y="23"/>
                </a:lnTo>
                <a:lnTo>
                  <a:pt x="317" y="39"/>
                </a:lnTo>
                <a:lnTo>
                  <a:pt x="323" y="51"/>
                </a:lnTo>
                <a:lnTo>
                  <a:pt x="323" y="65"/>
                </a:lnTo>
                <a:lnTo>
                  <a:pt x="323" y="79"/>
                </a:lnTo>
                <a:lnTo>
                  <a:pt x="317" y="90"/>
                </a:lnTo>
                <a:lnTo>
                  <a:pt x="305" y="110"/>
                </a:lnTo>
                <a:lnTo>
                  <a:pt x="305" y="118"/>
                </a:lnTo>
                <a:lnTo>
                  <a:pt x="309" y="130"/>
                </a:lnTo>
                <a:lnTo>
                  <a:pt x="323" y="142"/>
                </a:lnTo>
                <a:lnTo>
                  <a:pt x="327" y="140"/>
                </a:lnTo>
                <a:close/>
              </a:path>
            </a:pathLst>
          </a:custGeom>
          <a:solidFill>
            <a:schemeClr val="accent2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200" dirty="0"/>
          </a:p>
        </p:txBody>
      </p:sp>
      <p:sp>
        <p:nvSpPr>
          <p:cNvPr id="93" name="Text Box 33"/>
          <p:cNvSpPr txBox="1">
            <a:spLocks noChangeArrowheads="1"/>
          </p:cNvSpPr>
          <p:nvPr/>
        </p:nvSpPr>
        <p:spPr bwMode="gray">
          <a:xfrm>
            <a:off x="8747825" y="4937307"/>
            <a:ext cx="1020501" cy="40159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/>
          <a:lstStyle/>
          <a:p>
            <a:pPr algn="ctr">
              <a:buClrTx/>
              <a:buSzTx/>
              <a:buFontTx/>
              <a:buNone/>
            </a:pPr>
            <a:r>
              <a:rPr lang="en-US" sz="1799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4" name="Rectangle 28"/>
          <p:cNvSpPr/>
          <p:nvPr/>
        </p:nvSpPr>
        <p:spPr bwMode="gray">
          <a:xfrm>
            <a:off x="8094207" y="2894204"/>
            <a:ext cx="494938" cy="2761007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60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Rectangle 29"/>
          <p:cNvSpPr/>
          <p:nvPr/>
        </p:nvSpPr>
        <p:spPr bwMode="gray">
          <a:xfrm>
            <a:off x="8589997" y="2532412"/>
            <a:ext cx="481132" cy="954599"/>
          </a:xfrm>
          <a:prstGeom prst="rect">
            <a:avLst/>
          </a:prstGeom>
          <a:solidFill>
            <a:schemeClr val="accent2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anchor="ctr" anchorCtr="1"/>
          <a:lstStyle/>
          <a:p>
            <a:pPr algn="ctr"/>
            <a:endParaRPr lang="en-US" sz="1799" dirty="0"/>
          </a:p>
        </p:txBody>
      </p:sp>
      <p:sp>
        <p:nvSpPr>
          <p:cNvPr id="96" name="Flowchart: Magnetic Disk 42"/>
          <p:cNvSpPr/>
          <p:nvPr/>
        </p:nvSpPr>
        <p:spPr bwMode="gray">
          <a:xfrm>
            <a:off x="8954793" y="5838770"/>
            <a:ext cx="717214" cy="5055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799" kern="0" dirty="0"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7" name="Straight Arrow Connector 8"/>
          <p:cNvCxnSpPr/>
          <p:nvPr/>
        </p:nvCxnSpPr>
        <p:spPr>
          <a:xfrm>
            <a:off x="9313400" y="5655873"/>
            <a:ext cx="0" cy="1828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"/>
          <p:cNvCxnSpPr/>
          <p:nvPr/>
        </p:nvCxnSpPr>
        <p:spPr>
          <a:xfrm flipH="1">
            <a:off x="9303806" y="2190749"/>
            <a:ext cx="909524" cy="276759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11"/>
          <p:cNvSpPr/>
          <p:nvPr/>
        </p:nvSpPr>
        <p:spPr bwMode="gray">
          <a:xfrm>
            <a:off x="9113244" y="2500361"/>
            <a:ext cx="1871005" cy="1596663"/>
          </a:xfrm>
          <a:custGeom>
            <a:avLst/>
            <a:gdLst>
              <a:gd name="connsiteX0" fmla="*/ 173841 w 1560369"/>
              <a:gd name="connsiteY0" fmla="*/ 0 h 1533525"/>
              <a:gd name="connsiteX1" fmla="*/ 21441 w 1560369"/>
              <a:gd name="connsiteY1" fmla="*/ 133350 h 1533525"/>
              <a:gd name="connsiteX2" fmla="*/ 50016 w 1560369"/>
              <a:gd name="connsiteY2" fmla="*/ 276225 h 1533525"/>
              <a:gd name="connsiteX3" fmla="*/ 469116 w 1560369"/>
              <a:gd name="connsiteY3" fmla="*/ 333375 h 1533525"/>
              <a:gd name="connsiteX4" fmla="*/ 1164441 w 1560369"/>
              <a:gd name="connsiteY4" fmla="*/ 314325 h 1533525"/>
              <a:gd name="connsiteX5" fmla="*/ 1535916 w 1560369"/>
              <a:gd name="connsiteY5" fmla="*/ 428625 h 1533525"/>
              <a:gd name="connsiteX6" fmla="*/ 1507341 w 1560369"/>
              <a:gd name="connsiteY6" fmla="*/ 523875 h 1533525"/>
              <a:gd name="connsiteX7" fmla="*/ 1364466 w 1560369"/>
              <a:gd name="connsiteY7" fmla="*/ 600075 h 1533525"/>
              <a:gd name="connsiteX8" fmla="*/ 878691 w 1560369"/>
              <a:gd name="connsiteY8" fmla="*/ 676275 h 1533525"/>
              <a:gd name="connsiteX9" fmla="*/ 821541 w 1560369"/>
              <a:gd name="connsiteY9" fmla="*/ 1076325 h 1533525"/>
              <a:gd name="connsiteX10" fmla="*/ 431016 w 1560369"/>
              <a:gd name="connsiteY10" fmla="*/ 1133475 h 1533525"/>
              <a:gd name="connsiteX11" fmla="*/ 869166 w 1560369"/>
              <a:gd name="connsiteY11" fmla="*/ 1285875 h 1533525"/>
              <a:gd name="connsiteX12" fmla="*/ 878691 w 1560369"/>
              <a:gd name="connsiteY12" fmla="*/ 1533525 h 15335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821541 w 1560369"/>
              <a:gd name="connsiteY9" fmla="*/ 1076325 h 1495425"/>
              <a:gd name="connsiteX10" fmla="*/ 431016 w 1560369"/>
              <a:gd name="connsiteY10" fmla="*/ 1133475 h 1495425"/>
              <a:gd name="connsiteX11" fmla="*/ 869166 w 1560369"/>
              <a:gd name="connsiteY11" fmla="*/ 12858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821541 w 1560369"/>
              <a:gd name="connsiteY9" fmla="*/ 1076325 h 1495425"/>
              <a:gd name="connsiteX10" fmla="*/ 431016 w 1560369"/>
              <a:gd name="connsiteY10" fmla="*/ 11334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431016 w 1560369"/>
              <a:gd name="connsiteY10" fmla="*/ 11334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516741 w 1560369"/>
              <a:gd name="connsiteY10" fmla="*/ 12096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  <a:gd name="connsiteX0" fmla="*/ 173841 w 1560369"/>
              <a:gd name="connsiteY0" fmla="*/ 0 h 1495425"/>
              <a:gd name="connsiteX1" fmla="*/ 21441 w 1560369"/>
              <a:gd name="connsiteY1" fmla="*/ 133350 h 1495425"/>
              <a:gd name="connsiteX2" fmla="*/ 50016 w 1560369"/>
              <a:gd name="connsiteY2" fmla="*/ 276225 h 1495425"/>
              <a:gd name="connsiteX3" fmla="*/ 469116 w 1560369"/>
              <a:gd name="connsiteY3" fmla="*/ 333375 h 1495425"/>
              <a:gd name="connsiteX4" fmla="*/ 1164441 w 1560369"/>
              <a:gd name="connsiteY4" fmla="*/ 314325 h 1495425"/>
              <a:gd name="connsiteX5" fmla="*/ 1535916 w 1560369"/>
              <a:gd name="connsiteY5" fmla="*/ 428625 h 1495425"/>
              <a:gd name="connsiteX6" fmla="*/ 1507341 w 1560369"/>
              <a:gd name="connsiteY6" fmla="*/ 523875 h 1495425"/>
              <a:gd name="connsiteX7" fmla="*/ 1364466 w 1560369"/>
              <a:gd name="connsiteY7" fmla="*/ 600075 h 1495425"/>
              <a:gd name="connsiteX8" fmla="*/ 878691 w 1560369"/>
              <a:gd name="connsiteY8" fmla="*/ 676275 h 1495425"/>
              <a:gd name="connsiteX9" fmla="*/ 631041 w 1560369"/>
              <a:gd name="connsiteY9" fmla="*/ 1019175 h 1495425"/>
              <a:gd name="connsiteX10" fmla="*/ 516741 w 1560369"/>
              <a:gd name="connsiteY10" fmla="*/ 1209675 h 1495425"/>
              <a:gd name="connsiteX11" fmla="*/ 1278741 w 1560369"/>
              <a:gd name="connsiteY11" fmla="*/ 1247775 h 1495425"/>
              <a:gd name="connsiteX12" fmla="*/ 1488291 w 1560369"/>
              <a:gd name="connsiteY12" fmla="*/ 149542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0369" h="1495425">
                <a:moveTo>
                  <a:pt x="173841" y="0"/>
                </a:moveTo>
                <a:cubicBezTo>
                  <a:pt x="107959" y="43656"/>
                  <a:pt x="42078" y="87313"/>
                  <a:pt x="21441" y="133350"/>
                </a:cubicBezTo>
                <a:cubicBezTo>
                  <a:pt x="803" y="179388"/>
                  <a:pt x="-24597" y="242888"/>
                  <a:pt x="50016" y="276225"/>
                </a:cubicBezTo>
                <a:cubicBezTo>
                  <a:pt x="124628" y="309563"/>
                  <a:pt x="283379" y="327025"/>
                  <a:pt x="469116" y="333375"/>
                </a:cubicBezTo>
                <a:cubicBezTo>
                  <a:pt x="654853" y="339725"/>
                  <a:pt x="986641" y="298450"/>
                  <a:pt x="1164441" y="314325"/>
                </a:cubicBezTo>
                <a:cubicBezTo>
                  <a:pt x="1342241" y="330200"/>
                  <a:pt x="1478766" y="393700"/>
                  <a:pt x="1535916" y="428625"/>
                </a:cubicBezTo>
                <a:cubicBezTo>
                  <a:pt x="1593066" y="463550"/>
                  <a:pt x="1535916" y="495300"/>
                  <a:pt x="1507341" y="523875"/>
                </a:cubicBezTo>
                <a:cubicBezTo>
                  <a:pt x="1478766" y="552450"/>
                  <a:pt x="1469241" y="574675"/>
                  <a:pt x="1364466" y="600075"/>
                </a:cubicBezTo>
                <a:cubicBezTo>
                  <a:pt x="1259691" y="625475"/>
                  <a:pt x="1000928" y="606425"/>
                  <a:pt x="878691" y="676275"/>
                </a:cubicBezTo>
                <a:cubicBezTo>
                  <a:pt x="756454" y="746125"/>
                  <a:pt x="691366" y="930275"/>
                  <a:pt x="631041" y="1019175"/>
                </a:cubicBezTo>
                <a:cubicBezTo>
                  <a:pt x="570716" y="1108075"/>
                  <a:pt x="484991" y="1085850"/>
                  <a:pt x="516741" y="1209675"/>
                </a:cubicBezTo>
                <a:cubicBezTo>
                  <a:pt x="548491" y="1333500"/>
                  <a:pt x="1116816" y="1200150"/>
                  <a:pt x="1278741" y="1247775"/>
                </a:cubicBezTo>
                <a:cubicBezTo>
                  <a:pt x="1440666" y="1295400"/>
                  <a:pt x="1520835" y="1404937"/>
                  <a:pt x="1488291" y="1495425"/>
                </a:cubicBezTo>
              </a:path>
            </a:pathLst>
          </a:custGeom>
          <a:noFill/>
          <a:ln w="19050" algn="ctr">
            <a:solidFill>
              <a:srgbClr val="FF0000"/>
            </a:solidFill>
            <a:prstDash val="sysDash"/>
            <a:miter lim="800000"/>
            <a:headEnd type="none" w="med" len="med"/>
            <a:tailEnd type="triangle" w="med" len="med"/>
          </a:ln>
        </p:spPr>
        <p:txBody>
          <a:bodyPr rtlCol="0" anchor="ctr"/>
          <a:lstStyle/>
          <a:p>
            <a:pPr algn="ctr"/>
            <a:endParaRPr lang="en-US" sz="1799" dirty="0"/>
          </a:p>
        </p:txBody>
      </p:sp>
      <p:cxnSp>
        <p:nvCxnSpPr>
          <p:cNvPr id="101" name="Straight Arrow Connector 12"/>
          <p:cNvCxnSpPr/>
          <p:nvPr/>
        </p:nvCxnSpPr>
        <p:spPr>
          <a:xfrm flipH="1">
            <a:off x="9521269" y="4285359"/>
            <a:ext cx="1376748" cy="565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3"/>
          <p:cNvCxnSpPr/>
          <p:nvPr/>
        </p:nvCxnSpPr>
        <p:spPr>
          <a:xfrm flipH="1">
            <a:off x="9313400" y="4850736"/>
            <a:ext cx="207868" cy="80447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4"/>
          <p:cNvCxnSpPr/>
          <p:nvPr/>
        </p:nvCxnSpPr>
        <p:spPr>
          <a:xfrm flipH="1">
            <a:off x="10652894" y="4285360"/>
            <a:ext cx="245122" cy="7129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5"/>
          <p:cNvSpPr/>
          <p:nvPr/>
        </p:nvSpPr>
        <p:spPr bwMode="gray">
          <a:xfrm>
            <a:off x="8964714" y="1629093"/>
            <a:ext cx="1914975" cy="616106"/>
          </a:xfrm>
          <a:prstGeom prst="roundRect">
            <a:avLst/>
          </a:prstGeom>
          <a:solidFill>
            <a:schemeClr val="accent4"/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600" kern="0" dirty="0">
                <a:ea typeface="Arial Unicode MS" pitchFamily="34" charset="-128"/>
                <a:cs typeface="Arial Unicode MS" pitchFamily="34" charset="-128"/>
              </a:rPr>
              <a:t>Integrated / System Test</a:t>
            </a:r>
          </a:p>
        </p:txBody>
      </p:sp>
    </p:spTree>
    <p:extLst>
      <p:ext uri="{BB962C8B-B14F-4D97-AF65-F5344CB8AC3E}">
        <p14:creationId xmlns:p14="http://schemas.microsoft.com/office/powerpoint/2010/main" val="58152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C86BFE246CBF7B4ABD43F9917870F90F" ma:contentTypeVersion="3" ma:contentTypeDescription="Új dokumentum létrehozása." ma:contentTypeScope="" ma:versionID="1538f4869cf892a8edf5faf49cbe938a">
  <xsd:schema xmlns:xsd="http://www.w3.org/2001/XMLSchema" xmlns:xs="http://www.w3.org/2001/XMLSchema" xmlns:p="http://schemas.microsoft.com/office/2006/metadata/properties" xmlns:ns2="ed430b10-049f-48d4-a0e2-e693e4a0d6e3" targetNamespace="http://schemas.microsoft.com/office/2006/metadata/properties" ma:root="true" ma:fieldsID="7e4e8dbdda261c3a69530b7cc2ef913e" ns2:_="">
    <xsd:import namespace="ed430b10-049f-48d4-a0e2-e693e4a0d6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30b10-049f-48d4-a0e2-e693e4a0d6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11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2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3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14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15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6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17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8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19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2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TemplateConfiguration><![CDATA[{"slideVersion":1,"isValidatorEnabled":false,"isLocked":false,"elementsMetadata":[{"elementConfiguration":{"binding":"{{StringJoin(\", \", Form.SpeakerName,\"SAP\")}}","disableUpdates":false,"type":"text"},"type":"shape"},{"elementConfiguration":{"binding":"{{FormatDateTime(Form.Date,\"MMMM dd, yyyy\",\"en-US\")}}","disableUpdates":false,"type":"text"},"type":"shape"},{"elementConfiguration":{"image":"{{Form.SAPLogo.LogoWhite}}","disableUpdates":false,"type":"image"},"type":"shape"},{"elementConfiguration":{"image":"{{Form.SAPLogo.SubbrandWhite}}","visibility":"{{IfElse(Equals(Form.SAPLogo.HideSubBrandShape, \"Yes\"), VisibilityType.Hidden, VisibilityType.Visible)}}","disableUpdates":false,"type":"image"},"type":"shape"},{"elementConfiguration":{"binding":"{{DataSources.Classification[Form.Classification.Name].Display}}","disableUpdates":false,"type":"text"},"type":"shape"}],"slideId":"637879497279669683","enableDocumentContentUpdater":true,"version":"2.0"}]]></TemplafySlideTemplateConfiguration>
</file>

<file path=customXml/item7.xml><?xml version="1.0" encoding="utf-8"?>
<TemplafySlideFormConfiguration><![CDATA[{"formFields":[{"dataSourceName":"PPTSubBrandLogos","dataSourceFieldName":"Name","distinct":false,"hideIfNoUserInteractionRequired":false,"required":true,"autoSelectFirstOption":false,"shareValue":false,"type":"dropDown","name":"SAPLogo","label":"Select Template"},{"dataSourceName":"Classification","dataSourceFieldName":"Name","distinct":false,"hideIfNoUserInteractionRequired":false,"required":true,"autoSelectFirstOption":false,"shareValue":false,"type":"dropDown","name":"Classification","label":"Select Classification"},{"required":false,"shareValue":false,"type":"datePicker","name":"Date","label":"Date"},{"required":false,"placeholder":"","lines":1,"defaultValue":"{{StringJoin(\" \", UserProfile.FirstName,UserProfile.LastName)}}","shareValue":false,"type":"textBox","name":"SpeakerName","label":"Speaker Name"}],"formDataEntries":[]}]]></TemplafySlideFormConfiguration>
</file>

<file path=customXml/item8.xml><?xml version="1.0" encoding="utf-8"?>
<TemplafySlideTemplateConfiguration><![CDATA[{"slideVersion":1,"isValidatorEnabled":false,"isLocked":false,"elementsMetadata":[],"slideId":"637879497279717699","enableDocumentContentUpdater":true,"version":"2.0"}]]></TemplafySlideTemplate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C01FCA64-C0BF-40C0-B41D-47A144A18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30b10-049f-48d4-a0e2-e693e4a0d6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D68A14A9-C196-4F36-AF2A-710683F7E380}">
  <ds:schemaRefs/>
</ds:datastoreItem>
</file>

<file path=customXml/itemProps11.xml><?xml version="1.0" encoding="utf-8"?>
<ds:datastoreItem xmlns:ds="http://schemas.openxmlformats.org/officeDocument/2006/customXml" ds:itemID="{CEBA68E9-E1EE-4D7D-8767-E360A487027C}">
  <ds:schemaRefs/>
</ds:datastoreItem>
</file>

<file path=customXml/itemProps12.xml><?xml version="1.0" encoding="utf-8"?>
<ds:datastoreItem xmlns:ds="http://schemas.openxmlformats.org/officeDocument/2006/customXml" ds:itemID="{4053203B-A4D7-4099-B4A1-25A2F5AB7C7D}">
  <ds:schemaRefs/>
</ds:datastoreItem>
</file>

<file path=customXml/itemProps13.xml><?xml version="1.0" encoding="utf-8"?>
<ds:datastoreItem xmlns:ds="http://schemas.openxmlformats.org/officeDocument/2006/customXml" ds:itemID="{5E2DDEE8-135C-4252-8B46-5A96C1B9C01D}">
  <ds:schemaRefs/>
</ds:datastoreItem>
</file>

<file path=customXml/itemProps14.xml><?xml version="1.0" encoding="utf-8"?>
<ds:datastoreItem xmlns:ds="http://schemas.openxmlformats.org/officeDocument/2006/customXml" ds:itemID="{341BE5DA-3D2A-4FFF-AE3D-F7F200FAEDDD}">
  <ds:schemaRefs/>
</ds:datastoreItem>
</file>

<file path=customXml/itemProps15.xml><?xml version="1.0" encoding="utf-8"?>
<ds:datastoreItem xmlns:ds="http://schemas.openxmlformats.org/officeDocument/2006/customXml" ds:itemID="{55C9F85F-14B7-4A93-9DB2-B21ACCD3EDB0}">
  <ds:schemaRefs/>
</ds:datastoreItem>
</file>

<file path=customXml/itemProps16.xml><?xml version="1.0" encoding="utf-8"?>
<ds:datastoreItem xmlns:ds="http://schemas.openxmlformats.org/officeDocument/2006/customXml" ds:itemID="{786D46E7-4B01-4F6D-AF37-CF9E1AEB9F7A}">
  <ds:schemaRefs/>
</ds:datastoreItem>
</file>

<file path=customXml/itemProps17.xml><?xml version="1.0" encoding="utf-8"?>
<ds:datastoreItem xmlns:ds="http://schemas.openxmlformats.org/officeDocument/2006/customXml" ds:itemID="{ADB94016-2E8D-429B-99F7-462CF6B8B2E7}">
  <ds:schemaRefs/>
</ds:datastoreItem>
</file>

<file path=customXml/itemProps18.xml><?xml version="1.0" encoding="utf-8"?>
<ds:datastoreItem xmlns:ds="http://schemas.openxmlformats.org/officeDocument/2006/customXml" ds:itemID="{66A3185D-D1FF-4879-B213-E9420977590E}">
  <ds:schemaRefs/>
</ds:datastoreItem>
</file>

<file path=customXml/itemProps19.xml><?xml version="1.0" encoding="utf-8"?>
<ds:datastoreItem xmlns:ds="http://schemas.openxmlformats.org/officeDocument/2006/customXml" ds:itemID="{E28528E1-00B4-4D46-8733-F702EEC9B704}">
  <ds:schemaRefs/>
</ds:datastoreItem>
</file>

<file path=customXml/itemProps2.xml><?xml version="1.0" encoding="utf-8"?>
<ds:datastoreItem xmlns:ds="http://schemas.openxmlformats.org/officeDocument/2006/customXml" ds:itemID="{1E5C1412-4B31-4EB2-BCFB-90DC85E0549F}">
  <ds:schemaRefs/>
</ds:datastoreItem>
</file>

<file path=customXml/itemProps3.xml><?xml version="1.0" encoding="utf-8"?>
<ds:datastoreItem xmlns:ds="http://schemas.openxmlformats.org/officeDocument/2006/customXml" ds:itemID="{0CCC33D3-8B0E-4DD3-992C-301D7C94875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0B30916-3453-45E1-B9F8-7FDED0E7AEE1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d5a40285-eaef-4af2-adae-56608895631f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21E4BB68-DBE0-4174-BF38-A8F24AA97E06}">
  <ds:schemaRefs/>
</ds:datastoreItem>
</file>

<file path=customXml/itemProps6.xml><?xml version="1.0" encoding="utf-8"?>
<ds:datastoreItem xmlns:ds="http://schemas.openxmlformats.org/officeDocument/2006/customXml" ds:itemID="{70121EFB-D918-402E-9B67-A934042BE4C0}">
  <ds:schemaRefs/>
</ds:datastoreItem>
</file>

<file path=customXml/itemProps7.xml><?xml version="1.0" encoding="utf-8"?>
<ds:datastoreItem xmlns:ds="http://schemas.openxmlformats.org/officeDocument/2006/customXml" ds:itemID="{4A031D13-FB89-4BED-A5D1-8C6790295E4F}">
  <ds:schemaRefs/>
</ds:datastoreItem>
</file>

<file path=customXml/itemProps8.xml><?xml version="1.0" encoding="utf-8"?>
<ds:datastoreItem xmlns:ds="http://schemas.openxmlformats.org/officeDocument/2006/customXml" ds:itemID="{97E3BD22-8559-41C7-B32B-85AADBCE3220}">
  <ds:schemaRefs/>
</ds:datastoreItem>
</file>

<file path=customXml/itemProps9.xml><?xml version="1.0" encoding="utf-8"?>
<ds:datastoreItem xmlns:ds="http://schemas.openxmlformats.org/officeDocument/2006/customXml" ds:itemID="{7F6898E6-9ADD-4538-B0E5-FC21C8DB6903}">
  <ds:schemaRefs/>
</ds:datastoreItem>
</file>

<file path=docMetadata/LabelInfo.xml><?xml version="1.0" encoding="utf-8"?>
<clbl:labelList xmlns:clbl="http://schemas.microsoft.com/office/2020/mipLabelMetadata">
  <clbl:label id="{0cf7ac0a-4681-4823-ab0b-04ef02c5f873}" enabled="1" method="Standard" siteId="{42f7676c-f455-423c-82f6-dc2d99791af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1978</TotalTime>
  <Words>7515</Words>
  <Application>Microsoft Office PowerPoint</Application>
  <PresentationFormat>Widescreen</PresentationFormat>
  <Paragraphs>1168</Paragraphs>
  <Slides>67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-apple-system</vt:lpstr>
      <vt:lpstr>Arial Unicode MS</vt:lpstr>
      <vt:lpstr>Monaco</vt:lpstr>
      <vt:lpstr>Arial</vt:lpstr>
      <vt:lpstr>Calibri</vt:lpstr>
      <vt:lpstr>Calibri Light</vt:lpstr>
      <vt:lpstr>Courier New</vt:lpstr>
      <vt:lpstr>Helvetica</vt:lpstr>
      <vt:lpstr>Symbol</vt:lpstr>
      <vt:lpstr>Wingdings</vt:lpstr>
      <vt:lpstr>Office Theme</vt:lpstr>
      <vt:lpstr>Test automation in ABAP</vt:lpstr>
      <vt:lpstr>Agenda</vt:lpstr>
      <vt:lpstr>The purpose of test automation</vt:lpstr>
      <vt:lpstr>Why do we use test automates?</vt:lpstr>
      <vt:lpstr>Test types</vt:lpstr>
      <vt:lpstr>Test types</vt:lpstr>
      <vt:lpstr>Test types</vt:lpstr>
      <vt:lpstr>Overview and Motivation  Integrated/system tests (1)</vt:lpstr>
      <vt:lpstr>Overview and Motivation  Integrated/system tests (2)</vt:lpstr>
      <vt:lpstr>Overview and Motivation  Unit tests</vt:lpstr>
      <vt:lpstr>Overview and Motivation  Importance of tests</vt:lpstr>
      <vt:lpstr>Testable objects</vt:lpstr>
      <vt:lpstr>Which objects can be tested by automates?</vt:lpstr>
      <vt:lpstr>PowerPoint Presentation</vt:lpstr>
      <vt:lpstr>PowerPoint Presentation</vt:lpstr>
      <vt:lpstr>PowerPoint Presentation</vt:lpstr>
      <vt:lpstr>The ABAP Unit framework</vt:lpstr>
      <vt:lpstr>Introduction to ABAP Unit  Product code</vt:lpstr>
      <vt:lpstr>Introduction to ABAP Unit  Add a test class</vt:lpstr>
      <vt:lpstr>Introduction to ABAP Unit  Add a test method</vt:lpstr>
      <vt:lpstr>Introduction to ABAP Unit  Test method story</vt:lpstr>
      <vt:lpstr>Introduction to ABAP Unit  Test method content</vt:lpstr>
      <vt:lpstr>Introduction to ABAP Unit  Second test method</vt:lpstr>
      <vt:lpstr>Introduction to ABAP Unit  Unit test framework – Special methods</vt:lpstr>
      <vt:lpstr>Introduction to ABAP Unit  Refactor test</vt:lpstr>
      <vt:lpstr>Introduction to ABAP Unit  Refactor test methods</vt:lpstr>
      <vt:lpstr>Introduction to ABAP Unit  ABAP unit run time</vt:lpstr>
      <vt:lpstr>Introduction to ABAP Unit  The “then” part of the test story</vt:lpstr>
      <vt:lpstr>Using Decoupling Techniques for Test Isolation Test code without dependencies</vt:lpstr>
      <vt:lpstr>Using Decoupling Techniques for Test Isolation Test code without dependencies – Possible error locations</vt:lpstr>
      <vt:lpstr>Using Decoupling Techniques for Test Isolation Test code without dependencies – Example </vt:lpstr>
      <vt:lpstr>Using Decoupling Techniques for Test Isolation Test code with dependencies</vt:lpstr>
      <vt:lpstr>Using Decoupling Techniques for Test Isolation Test code with dependencies – Possible error locations</vt:lpstr>
      <vt:lpstr>Using Decoupling Techniques for Test Isolation Test code with dependencies – Example</vt:lpstr>
      <vt:lpstr>Using Decoupling Techniques for Test Isolation Test doubles</vt:lpstr>
      <vt:lpstr>Using Decoupling Techniques for Test Isolation Reasons to replace a depended-on component with a test double</vt:lpstr>
      <vt:lpstr>Test Double Frameworks  ABAP test double framework</vt:lpstr>
      <vt:lpstr>Test Double Frameworks  Open SQL test double framework</vt:lpstr>
      <vt:lpstr>Test Double Frameworks  Core Data Service (CDS) test double framework</vt:lpstr>
      <vt:lpstr>Test Double Frameworks  ABAP test seams</vt:lpstr>
      <vt:lpstr>Test Isolation – What do we want to achieve? Make code testable</vt:lpstr>
      <vt:lpstr>Test Isolation – Preparation  Find the seams</vt:lpstr>
      <vt:lpstr>Test Isolation – Preparation  Find the seams</vt:lpstr>
      <vt:lpstr>Test Isolation – Preparation  Provide testability</vt:lpstr>
      <vt:lpstr>Test Isolation – Preparation  Provide testability – Create an object with an interface</vt:lpstr>
      <vt:lpstr>Test Isolation – Preparation  Provide testability – Create an object with an interface</vt:lpstr>
      <vt:lpstr>Test Isolation – Preparation  Provide testability – Depended-on component without an interface</vt:lpstr>
      <vt:lpstr>Test Isolation – Preparation  Provide testability</vt:lpstr>
      <vt:lpstr>PowerPoint Presentation</vt:lpstr>
      <vt:lpstr>Test Isolation – Injection  Provide an injection mechanism</vt:lpstr>
      <vt:lpstr>Test Isolation – Injection  Constructor injection / setter injection</vt:lpstr>
      <vt:lpstr>Test Isolation – Injection  Parameter injection / backdoor injection</vt:lpstr>
      <vt:lpstr>Test Isolation – Injection  Implement the test double</vt:lpstr>
      <vt:lpstr>Test Isolation – Injection  Implement the test double – Alternatives</vt:lpstr>
      <vt:lpstr>Test Isolation – Injection Write the test</vt:lpstr>
      <vt:lpstr>Test Isolation – Injection  Write test for existing code</vt:lpstr>
      <vt:lpstr>Test Isolation – Injection  Write test for existing code / write new code testable</vt:lpstr>
      <vt:lpstr>Introduction to Dependency Lookup  Dependency lookup</vt:lpstr>
      <vt:lpstr>Multilevel Tests  Multilevel test isolation in large scopes</vt:lpstr>
      <vt:lpstr>Unit Test Design, Tips, and Benefits  What cases to cover?</vt:lpstr>
      <vt:lpstr>Unit Test Design, Tips, and Benefits  Tips and tricks (1)</vt:lpstr>
      <vt:lpstr>Unit Test Design, Tips, and Benefits  Tips and tricks (2)</vt:lpstr>
      <vt:lpstr>Introduction to Test-Driven Development  Process of test-driven development (TDD)</vt:lpstr>
      <vt:lpstr>Other tips for effective Test Automation</vt:lpstr>
      <vt:lpstr>Appendix</vt:lpstr>
      <vt:lpstr>Useful materials</vt:lpstr>
      <vt:lpstr>Links to articles and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objektum-orientált ABAP alapjai</dc:title>
  <dc:creator>Jobbagy, Gergely</dc:creator>
  <cp:lastModifiedBy>Mihaly, Krisztian</cp:lastModifiedBy>
  <cp:revision>231</cp:revision>
  <dcterms:created xsi:type="dcterms:W3CDTF">2022-09-08T05:30:00Z</dcterms:created>
  <dcterms:modified xsi:type="dcterms:W3CDTF">2026-04-16T10:37:52Z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2022-07-03T07:52:14</vt:lpwstr>
  </property>
  <property fmtid="{D5CDD505-2E9C-101B-9397-08002B2CF9AE}" pid="3" name="TemplafyTenantId">
    <vt:lpwstr>sap</vt:lpwstr>
  </property>
  <property fmtid="{D5CDD505-2E9C-101B-9397-08002B2CF9AE}" pid="4" name="TemplafyTemplateId">
    <vt:lpwstr>637492538442071560</vt:lpwstr>
  </property>
  <property fmtid="{D5CDD505-2E9C-101B-9397-08002B2CF9AE}" pid="5" name="TemplafyUserProfileId">
    <vt:lpwstr>637715203338085359</vt:lpwstr>
  </property>
  <property fmtid="{D5CDD505-2E9C-101B-9397-08002B2CF9AE}" pid="6" name="TemplafyLanguageCode">
    <vt:lpwstr>en-US</vt:lpwstr>
  </property>
  <property fmtid="{D5CDD505-2E9C-101B-9397-08002B2CF9AE}" pid="7" name="TemplafyFromBlank">
    <vt:bool>true</vt:bool>
  </property>
  <property fmtid="{D5CDD505-2E9C-101B-9397-08002B2CF9AE}" pid="8" name="ContentTypeId">
    <vt:lpwstr>0x010100C86BFE246CBF7B4ABD43F9917870F90F</vt:lpwstr>
  </property>
</Properties>
</file>